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79" r:id="rId2"/>
    <p:sldId id="275" r:id="rId3"/>
    <p:sldId id="325" r:id="rId4"/>
    <p:sldId id="319" r:id="rId5"/>
    <p:sldId id="324" r:id="rId6"/>
    <p:sldId id="328" r:id="rId7"/>
    <p:sldId id="326" r:id="rId8"/>
    <p:sldId id="313" r:id="rId9"/>
    <p:sldId id="308" r:id="rId10"/>
    <p:sldId id="321" r:id="rId11"/>
    <p:sldId id="327" r:id="rId12"/>
  </p:sldIdLst>
  <p:sldSz cx="20104100" cy="11309350"/>
  <p:notesSz cx="10234613" cy="7099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464"/>
    <a:srgbClr val="69AF85"/>
    <a:srgbClr val="006EF3"/>
    <a:srgbClr val="B7EBD7"/>
    <a:srgbClr val="BDF5C8"/>
    <a:srgbClr val="F0E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17" autoAdjust="0"/>
    <p:restoredTop sz="96395" autoAdjust="0"/>
  </p:normalViewPr>
  <p:slideViewPr>
    <p:cSldViewPr>
      <p:cViewPr varScale="1">
        <p:scale>
          <a:sx n="60" d="100"/>
          <a:sy n="60" d="100"/>
        </p:scale>
        <p:origin x="90" y="8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435214" cy="355762"/>
          </a:xfrm>
          <a:prstGeom prst="rect">
            <a:avLst/>
          </a:prstGeom>
        </p:spPr>
        <p:txBody>
          <a:bodyPr vert="horz" lIns="50446" tIns="25223" rIns="50446" bIns="25223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796975" y="1"/>
            <a:ext cx="4435214" cy="355762"/>
          </a:xfrm>
          <a:prstGeom prst="rect">
            <a:avLst/>
          </a:prstGeom>
        </p:spPr>
        <p:txBody>
          <a:bodyPr vert="horz" lIns="50446" tIns="25223" rIns="50446" bIns="25223" rtlCol="0"/>
          <a:lstStyle>
            <a:lvl1pPr algn="r">
              <a:defRPr sz="600"/>
            </a:lvl1pPr>
          </a:lstStyle>
          <a:p>
            <a:fld id="{A226E52D-F4DA-4DE1-937E-75B868041BB2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89263" y="889000"/>
            <a:ext cx="4256087" cy="239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0446" tIns="25223" rIns="50446" bIns="2522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23140" y="3416116"/>
            <a:ext cx="8188336" cy="2796271"/>
          </a:xfrm>
          <a:prstGeom prst="rect">
            <a:avLst/>
          </a:prstGeom>
        </p:spPr>
        <p:txBody>
          <a:bodyPr vert="horz" lIns="50446" tIns="25223" rIns="50446" bIns="2522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743538"/>
            <a:ext cx="4435214" cy="355762"/>
          </a:xfrm>
          <a:prstGeom prst="rect">
            <a:avLst/>
          </a:prstGeom>
        </p:spPr>
        <p:txBody>
          <a:bodyPr vert="horz" lIns="50446" tIns="25223" rIns="50446" bIns="25223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796975" y="6743538"/>
            <a:ext cx="4435214" cy="355762"/>
          </a:xfrm>
          <a:prstGeom prst="rect">
            <a:avLst/>
          </a:prstGeom>
        </p:spPr>
        <p:txBody>
          <a:bodyPr vert="horz" lIns="50446" tIns="25223" rIns="50446" bIns="25223" rtlCol="0" anchor="b"/>
          <a:lstStyle>
            <a:lvl1pPr algn="r">
              <a:defRPr sz="600"/>
            </a:lvl1pPr>
          </a:lstStyle>
          <a:p>
            <a:fld id="{1AC539D3-F758-4233-880C-E90AE40E9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557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6676" y="3741292"/>
            <a:ext cx="17758621" cy="721444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32120" y="3940372"/>
            <a:ext cx="15553358" cy="49403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85669" y="4373076"/>
            <a:ext cx="13732760" cy="3133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0DD33-3C9C-4BBB-A3F1-B5F224C13F2E}" type="datetime1">
              <a:rPr lang="en-US" smtClean="0"/>
              <a:t>6/30/2022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tx1"/>
                </a:solidFill>
                <a:latin typeface="Manrope"/>
                <a:cs typeface="Manro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tx1"/>
                </a:solidFill>
                <a:latin typeface="Manrope Light"/>
                <a:cs typeface="Manrope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BEB40-A4AE-415D-98EA-D9C00EA79547}" type="datetime1">
              <a:rPr lang="en-US" smtClean="0"/>
              <a:t>6/30/2022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tx1"/>
                </a:solidFill>
                <a:latin typeface="Manrope"/>
                <a:cs typeface="Manro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6D009-F61F-446F-BD23-6DB02C33E3EC}" type="datetime1">
              <a:rPr lang="en-US" smtClean="0"/>
              <a:t>6/30/2022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chemeClr val="tx1"/>
                </a:solidFill>
                <a:latin typeface="Manrope"/>
                <a:cs typeface="Manro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E6EF1-86BC-4CB3-913A-D5C44EF47672}" type="datetime1">
              <a:rPr lang="en-US" smtClean="0"/>
              <a:t>6/30/2022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1CEEE-8395-4293-B657-D4AF5C85FB80}" type="datetime1">
              <a:rPr lang="en-US" smtClean="0"/>
              <a:t>6/30/2022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3013" y="4265593"/>
            <a:ext cx="15078075" cy="1522596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609077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fld id="{DAD41FFD-BFC4-4BD4-9D8D-99D3EF6EDD5A}" type="datetime1">
              <a:rPr lang="en-US" smtClean="0"/>
              <a:t>6/30/2022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2ABEAF0D-66B4-45B7-AD2D-F18A2379D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90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8392" y="754952"/>
            <a:ext cx="9822180" cy="779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0" i="0">
                <a:solidFill>
                  <a:schemeClr val="tx1"/>
                </a:solidFill>
                <a:latin typeface="Manrope"/>
                <a:cs typeface="Manro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19675" y="2291550"/>
            <a:ext cx="8497569" cy="2618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chemeClr val="tx1"/>
                </a:solidFill>
                <a:latin typeface="Manrope Light"/>
                <a:cs typeface="Manrope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2B63-9E76-447F-94E9-06C553DF3F28}" type="datetime1">
              <a:rPr lang="en-US" smtClean="0"/>
              <a:t>6/30/2022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dvu@corpmsp.ru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9038023" y="10023021"/>
            <a:ext cx="2028056" cy="498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38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ИЮЛЬ </a:t>
            </a:r>
            <a:r>
              <a:rPr kumimoji="0" lang="ru-RU" sz="2638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2022</a:t>
            </a:r>
            <a:endParaRPr kumimoji="0" lang="ru-RU" sz="263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450" y="930275"/>
            <a:ext cx="7327649" cy="159337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03250" y="2682875"/>
            <a:ext cx="18745200" cy="6172200"/>
          </a:xfrm>
          <a:prstGeom prst="roundRect">
            <a:avLst>
              <a:gd name="adj" fmla="val 50000"/>
            </a:avLst>
          </a:prstGeom>
          <a:solidFill>
            <a:srgbClr val="F0E8E5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>
              <a:defRPr/>
            </a:pPr>
            <a:r>
              <a:rPr lang="ru-RU" sz="6600" dirty="0" smtClean="0">
                <a:solidFill>
                  <a:schemeClr val="tx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Особенности закупок у субъектов МСП</a:t>
            </a:r>
            <a:endParaRPr lang="ru-RU" sz="6600" dirty="0">
              <a:solidFill>
                <a:schemeClr val="tx1"/>
              </a:solidFill>
              <a:latin typeface="Century Gothic" panose="020B0502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defRPr/>
            </a:pPr>
            <a:r>
              <a:rPr lang="ru-RU" sz="6600" dirty="0">
                <a:solidFill>
                  <a:schemeClr val="tx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Закону </a:t>
            </a:r>
            <a:r>
              <a:rPr lang="ru-RU" sz="6600" dirty="0" smtClean="0">
                <a:solidFill>
                  <a:schemeClr val="tx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223-ФЗ.</a:t>
            </a:r>
          </a:p>
          <a:p>
            <a:pPr algn="ctr">
              <a:defRPr/>
            </a:pPr>
            <a:r>
              <a:rPr lang="ru-RU" sz="6600" dirty="0" smtClean="0">
                <a:solidFill>
                  <a:schemeClr val="tx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Порядок проведения мониторинга соответствия</a:t>
            </a:r>
            <a:br>
              <a:rPr lang="ru-RU" sz="6600" dirty="0" smtClean="0">
                <a:solidFill>
                  <a:schemeClr val="tx1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ru-RU" sz="6600" dirty="0">
              <a:solidFill>
                <a:schemeClr val="tx1"/>
              </a:solidFill>
              <a:latin typeface="Century Gothic" panose="020B0502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439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pPr>
              <a:defRPr/>
            </a:pPr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object 20"/>
          <p:cNvSpPr txBox="1"/>
          <p:nvPr/>
        </p:nvSpPr>
        <p:spPr>
          <a:xfrm>
            <a:off x="310589" y="-136525"/>
            <a:ext cx="13487400" cy="773924"/>
          </a:xfrm>
          <a:prstGeom prst="rect">
            <a:avLst/>
          </a:prstGeom>
        </p:spPr>
        <p:txBody>
          <a:bodyPr vert="horz" wrap="square" lIns="0" tIns="95879" rIns="0" bIns="0" rtlCol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lang="ru-RU" sz="4400" u="sng" spc="-15" dirty="0">
                <a:solidFill>
                  <a:prstClr val="black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Порядок проведения </a:t>
            </a:r>
            <a:r>
              <a:rPr lang="ru-RU" sz="4400" b="1" u="sng" spc="-15" dirty="0">
                <a:solidFill>
                  <a:srgbClr val="FF0000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мониторинга соответствия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29E4436-F781-40C0-96D7-F44EF8F588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474" y="59892"/>
            <a:ext cx="4191000" cy="9113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824082F-6B6A-D51C-D0C3-9ED1F7E77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2" y="637399"/>
            <a:ext cx="19550418" cy="104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02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object 20"/>
          <p:cNvSpPr txBox="1"/>
          <p:nvPr/>
        </p:nvSpPr>
        <p:spPr>
          <a:xfrm>
            <a:off x="2813050" y="701675"/>
            <a:ext cx="10671303" cy="1327922"/>
          </a:xfrm>
          <a:prstGeom prst="rect">
            <a:avLst/>
          </a:prstGeom>
        </p:spPr>
        <p:txBody>
          <a:bodyPr vert="horz" wrap="square" lIns="0" tIns="95879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8000" spc="-15" dirty="0">
                <a:solidFill>
                  <a:prstClr val="black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Спасибо за внимание!</a:t>
            </a:r>
          </a:p>
        </p:txBody>
      </p:sp>
      <p:sp>
        <p:nvSpPr>
          <p:cNvPr id="151" name="object 20"/>
          <p:cNvSpPr txBox="1"/>
          <p:nvPr/>
        </p:nvSpPr>
        <p:spPr>
          <a:xfrm>
            <a:off x="755649" y="2149475"/>
            <a:ext cx="14554200" cy="7439851"/>
          </a:xfrm>
          <a:prstGeom prst="rect">
            <a:avLst/>
          </a:prstGeom>
        </p:spPr>
        <p:txBody>
          <a:bodyPr vert="horz" wrap="square" lIns="0" tIns="95879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lang="ru-RU" sz="6000" spc="-15" dirty="0">
                <a:solidFill>
                  <a:srgbClr val="006EF3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Наши контакты:</a:t>
            </a:r>
          </a:p>
          <a:p>
            <a:pPr marL="12700" algn="ctr">
              <a:spcBef>
                <a:spcPts val="95"/>
              </a:spcBef>
            </a:pPr>
            <a:endParaRPr lang="ru-RU" sz="800" spc="-15" dirty="0">
              <a:solidFill>
                <a:prstClr val="black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  <a:p>
            <a:pPr marL="12700" algn="ctr">
              <a:spcBef>
                <a:spcPts val="95"/>
              </a:spcBef>
            </a:pPr>
            <a:r>
              <a:rPr lang="ru-RU" sz="4000" spc="-15" dirty="0" smtClean="0">
                <a:solidFill>
                  <a:srgbClr val="00B050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  <a:hlinkClick r:id="rId2"/>
              </a:rPr>
              <a:t>dvu@corpmsp.ru</a:t>
            </a:r>
            <a:endParaRPr lang="ru-RU" sz="4000" spc="-15" dirty="0" smtClean="0">
              <a:solidFill>
                <a:srgbClr val="00B050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  <a:p>
            <a:pPr marL="12700" algn="just">
              <a:spcBef>
                <a:spcPts val="95"/>
              </a:spcBef>
            </a:pPr>
            <a:endParaRPr lang="ru-RU" sz="1100" spc="-15" dirty="0">
              <a:solidFill>
                <a:srgbClr val="00B050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  <a:p>
            <a:pPr marL="355600" indent="-342900" algn="just">
              <a:spcBef>
                <a:spcPts val="95"/>
              </a:spcBef>
              <a:buFontTx/>
              <a:buAutoNum type="arabicPeriod"/>
            </a:pPr>
            <a:r>
              <a:rPr lang="ru-RU" sz="2400" spc="-15" dirty="0" smtClean="0">
                <a:solidFill>
                  <a:prstClr val="black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Вопрос в отношении своей организации.</a:t>
            </a:r>
          </a:p>
          <a:p>
            <a:pPr marL="355600" indent="-342900" algn="just">
              <a:spcBef>
                <a:spcPts val="95"/>
              </a:spcBef>
              <a:buFontTx/>
              <a:buAutoNum type="arabicPeriod"/>
            </a:pPr>
            <a:r>
              <a:rPr lang="ru-RU" sz="2400" spc="-15" dirty="0" smtClean="0">
                <a:solidFill>
                  <a:prstClr val="black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Контакты</a:t>
            </a:r>
            <a:r>
              <a:rPr lang="en-US" sz="2400" spc="-15" dirty="0" smtClean="0">
                <a:solidFill>
                  <a:prstClr val="black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:</a:t>
            </a:r>
            <a:r>
              <a:rPr lang="ru-RU" sz="2400" spc="-15" dirty="0" smtClean="0">
                <a:solidFill>
                  <a:prstClr val="black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 наименование организации, регион, ФИО и должность сотрудника, </a:t>
            </a:r>
          </a:p>
          <a:p>
            <a:pPr marL="12700" algn="just">
              <a:spcBef>
                <a:spcPts val="95"/>
              </a:spcBef>
            </a:pPr>
            <a:r>
              <a:rPr lang="ru-RU" sz="2400" spc="-15" dirty="0" smtClean="0">
                <a:solidFill>
                  <a:prstClr val="black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телефон для обратной связи.</a:t>
            </a:r>
          </a:p>
          <a:p>
            <a:pPr marL="12700" algn="just">
              <a:spcBef>
                <a:spcPts val="95"/>
              </a:spcBef>
            </a:pPr>
            <a:endParaRPr lang="ru-RU" spc="-15" dirty="0">
              <a:solidFill>
                <a:prstClr val="black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  <a:p>
            <a:pPr marL="12700" algn="ctr">
              <a:spcBef>
                <a:spcPts val="95"/>
              </a:spcBef>
            </a:pPr>
            <a:r>
              <a:rPr lang="ru-RU" sz="3200" b="1" spc="-15" dirty="0">
                <a:solidFill>
                  <a:prstClr val="black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+7(495) 698-98-00</a:t>
            </a:r>
          </a:p>
          <a:p>
            <a:pPr marL="12700">
              <a:spcBef>
                <a:spcPts val="95"/>
              </a:spcBef>
            </a:pPr>
            <a:endParaRPr lang="ru-RU" sz="1400" spc="-15" dirty="0">
              <a:solidFill>
                <a:prstClr val="black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  <a:p>
            <a:pPr marL="12700">
              <a:spcBef>
                <a:spcPts val="95"/>
              </a:spcBef>
            </a:pPr>
            <a:r>
              <a:rPr lang="ru-RU" sz="2800" spc="-15" dirty="0" err="1">
                <a:solidFill>
                  <a:srgbClr val="006EF3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вн</a:t>
            </a:r>
            <a:r>
              <a:rPr lang="ru-RU" sz="2800" spc="-15" dirty="0">
                <a:solidFill>
                  <a:srgbClr val="006EF3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. 291 </a:t>
            </a:r>
            <a:r>
              <a:rPr lang="ru-RU" sz="2800" spc="-15" dirty="0">
                <a:solidFill>
                  <a:prstClr val="black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– Сорокопуд Оксана Юрьевна, начальник отдела по взаимодействию с уполномоченными органами субъектов РФ</a:t>
            </a:r>
          </a:p>
          <a:p>
            <a:pPr marL="12700">
              <a:spcBef>
                <a:spcPts val="95"/>
              </a:spcBef>
            </a:pPr>
            <a:endParaRPr lang="ru-RU" sz="1000" spc="-15" dirty="0">
              <a:solidFill>
                <a:prstClr val="black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  <a:p>
            <a:pPr marL="12700">
              <a:spcBef>
                <a:spcPts val="95"/>
              </a:spcBef>
            </a:pPr>
            <a:r>
              <a:rPr lang="ru-RU" sz="2800" spc="-15" dirty="0" err="1">
                <a:solidFill>
                  <a:srgbClr val="006EF3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вн</a:t>
            </a:r>
            <a:r>
              <a:rPr lang="ru-RU" sz="2800" spc="-15" dirty="0">
                <a:solidFill>
                  <a:srgbClr val="006EF3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. 349 </a:t>
            </a:r>
            <a:r>
              <a:rPr lang="ru-RU" sz="2800" spc="-15" dirty="0">
                <a:solidFill>
                  <a:prstClr val="black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– Грошилева Ксения Александровна, советник</a:t>
            </a:r>
          </a:p>
          <a:p>
            <a:pPr marL="12700">
              <a:spcBef>
                <a:spcPts val="95"/>
              </a:spcBef>
            </a:pPr>
            <a:endParaRPr lang="ru-RU" sz="1000" spc="-15" dirty="0">
              <a:solidFill>
                <a:prstClr val="black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  <a:p>
            <a:pPr marL="12700">
              <a:spcBef>
                <a:spcPts val="95"/>
              </a:spcBef>
            </a:pPr>
            <a:r>
              <a:rPr lang="ru-RU" sz="2800" spc="-15" dirty="0" err="1">
                <a:solidFill>
                  <a:srgbClr val="006EF3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вн</a:t>
            </a:r>
            <a:r>
              <a:rPr lang="ru-RU" sz="2800" spc="-15" dirty="0">
                <a:solidFill>
                  <a:srgbClr val="006EF3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. 168</a:t>
            </a:r>
            <a:r>
              <a:rPr lang="ru-RU" sz="2800" spc="-15" dirty="0">
                <a:solidFill>
                  <a:srgbClr val="FF6464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 </a:t>
            </a:r>
            <a:r>
              <a:rPr lang="ru-RU" sz="2800" spc="-15" dirty="0">
                <a:solidFill>
                  <a:prstClr val="black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– Ранцан Сергей Константинович, советник</a:t>
            </a:r>
          </a:p>
          <a:p>
            <a:pPr marL="12700">
              <a:spcBef>
                <a:spcPts val="95"/>
              </a:spcBef>
            </a:pPr>
            <a:endParaRPr lang="ru-RU" sz="1000" spc="-15" dirty="0">
              <a:solidFill>
                <a:prstClr val="black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  <a:p>
            <a:pPr marL="12700">
              <a:spcBef>
                <a:spcPts val="95"/>
              </a:spcBef>
            </a:pPr>
            <a:r>
              <a:rPr lang="ru-RU" sz="2800" b="1" spc="-15" dirty="0" err="1">
                <a:solidFill>
                  <a:srgbClr val="006EF3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вн</a:t>
            </a:r>
            <a:r>
              <a:rPr lang="ru-RU" sz="2800" b="1" spc="-15" dirty="0">
                <a:solidFill>
                  <a:srgbClr val="006EF3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. 225 </a:t>
            </a:r>
            <a:r>
              <a:rPr lang="ru-RU" sz="2800" b="1" spc="-15" dirty="0">
                <a:solidFill>
                  <a:prstClr val="black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– Богданов Юрий Владимирович, </a:t>
            </a:r>
            <a:r>
              <a:rPr lang="ru-RU" sz="2800" b="1" spc="-15" dirty="0" smtClean="0">
                <a:solidFill>
                  <a:prstClr val="black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советник</a:t>
            </a:r>
          </a:p>
          <a:p>
            <a:pPr marL="12700">
              <a:spcBef>
                <a:spcPts val="95"/>
              </a:spcBef>
            </a:pPr>
            <a:endParaRPr lang="ru-RU" sz="1000" spc="-15" dirty="0" smtClean="0">
              <a:solidFill>
                <a:srgbClr val="006EF3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  <a:p>
            <a:pPr marL="12700">
              <a:spcBef>
                <a:spcPts val="95"/>
              </a:spcBef>
            </a:pPr>
            <a:r>
              <a:rPr lang="ru-RU" sz="2800" spc="-15" dirty="0" err="1" smtClean="0">
                <a:solidFill>
                  <a:srgbClr val="006EF3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вн</a:t>
            </a:r>
            <a:r>
              <a:rPr lang="ru-RU" sz="2800" spc="-15" dirty="0">
                <a:solidFill>
                  <a:srgbClr val="006EF3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. 429 </a:t>
            </a:r>
            <a:r>
              <a:rPr lang="ru-RU" sz="2800" spc="-15" dirty="0">
                <a:solidFill>
                  <a:prstClr val="black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–</a:t>
            </a:r>
            <a:r>
              <a:rPr lang="ru-RU" sz="2800" spc="-15" dirty="0">
                <a:solidFill>
                  <a:srgbClr val="006EF3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 </a:t>
            </a:r>
            <a:r>
              <a:rPr lang="ru-RU" sz="2800" spc="-15" dirty="0">
                <a:solidFill>
                  <a:prstClr val="black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Громов Валентин Валерьевич, советник</a:t>
            </a:r>
          </a:p>
        </p:txBody>
      </p:sp>
    </p:spTree>
    <p:extLst>
      <p:ext uri="{BB962C8B-B14F-4D97-AF65-F5344CB8AC3E}">
        <p14:creationId xmlns:p14="http://schemas.microsoft.com/office/powerpoint/2010/main" val="1518560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2</a:t>
            </a:fld>
            <a:endParaRPr lang="ru-RU" dirty="0"/>
          </a:p>
        </p:txBody>
      </p:sp>
      <p:sp>
        <p:nvSpPr>
          <p:cNvPr id="18" name="object 20"/>
          <p:cNvSpPr txBox="1"/>
          <p:nvPr/>
        </p:nvSpPr>
        <p:spPr>
          <a:xfrm>
            <a:off x="527050" y="311371"/>
            <a:ext cx="16826393" cy="1463856"/>
          </a:xfrm>
          <a:prstGeom prst="rect">
            <a:avLst/>
          </a:prstGeom>
        </p:spPr>
        <p:txBody>
          <a:bodyPr vert="horz" wrap="square" lIns="0" tIns="95879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44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Распространение обязанности по соблюдению квоты</a:t>
            </a:r>
          </a:p>
          <a:p>
            <a:pPr marL="12700">
              <a:spcBef>
                <a:spcPts val="95"/>
              </a:spcBef>
            </a:pPr>
            <a:r>
              <a:rPr lang="ru-RU" sz="44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на заказчиков по Закону 223-ФЗ </a:t>
            </a:r>
          </a:p>
        </p:txBody>
      </p:sp>
      <p:sp>
        <p:nvSpPr>
          <p:cNvPr id="141" name="object 26"/>
          <p:cNvSpPr/>
          <p:nvPr/>
        </p:nvSpPr>
        <p:spPr>
          <a:xfrm>
            <a:off x="1406771" y="6246985"/>
            <a:ext cx="10820400" cy="682544"/>
          </a:xfrm>
          <a:custGeom>
            <a:avLst/>
            <a:gdLst/>
            <a:ahLst/>
            <a:cxnLst/>
            <a:rect l="l" t="t" r="r" b="b"/>
            <a:pathLst>
              <a:path w="10133965" h="1521459">
                <a:moveTo>
                  <a:pt x="9373349" y="0"/>
                </a:moveTo>
                <a:lnTo>
                  <a:pt x="760615" y="0"/>
                </a:lnTo>
                <a:lnTo>
                  <a:pt x="712513" y="1496"/>
                </a:lnTo>
                <a:lnTo>
                  <a:pt x="665205" y="5926"/>
                </a:lnTo>
                <a:lnTo>
                  <a:pt x="618781" y="13200"/>
                </a:lnTo>
                <a:lnTo>
                  <a:pt x="573331" y="23230"/>
                </a:lnTo>
                <a:lnTo>
                  <a:pt x="528943" y="35926"/>
                </a:lnTo>
                <a:lnTo>
                  <a:pt x="485707" y="51199"/>
                </a:lnTo>
                <a:lnTo>
                  <a:pt x="443711" y="68960"/>
                </a:lnTo>
                <a:lnTo>
                  <a:pt x="403045" y="89120"/>
                </a:lnTo>
                <a:lnTo>
                  <a:pt x="363798" y="111589"/>
                </a:lnTo>
                <a:lnTo>
                  <a:pt x="326058" y="136280"/>
                </a:lnTo>
                <a:lnTo>
                  <a:pt x="289916" y="163101"/>
                </a:lnTo>
                <a:lnTo>
                  <a:pt x="255459" y="191965"/>
                </a:lnTo>
                <a:lnTo>
                  <a:pt x="222778" y="222783"/>
                </a:lnTo>
                <a:lnTo>
                  <a:pt x="191961" y="255465"/>
                </a:lnTo>
                <a:lnTo>
                  <a:pt x="163097" y="289921"/>
                </a:lnTo>
                <a:lnTo>
                  <a:pt x="136276" y="326064"/>
                </a:lnTo>
                <a:lnTo>
                  <a:pt x="111586" y="363804"/>
                </a:lnTo>
                <a:lnTo>
                  <a:pt x="89117" y="403051"/>
                </a:lnTo>
                <a:lnTo>
                  <a:pt x="68958" y="443717"/>
                </a:lnTo>
                <a:lnTo>
                  <a:pt x="51197" y="485712"/>
                </a:lnTo>
                <a:lnTo>
                  <a:pt x="35925" y="528948"/>
                </a:lnTo>
                <a:lnTo>
                  <a:pt x="23229" y="573335"/>
                </a:lnTo>
                <a:lnTo>
                  <a:pt x="13200" y="618785"/>
                </a:lnTo>
                <a:lnTo>
                  <a:pt x="5926" y="665207"/>
                </a:lnTo>
                <a:lnTo>
                  <a:pt x="1496" y="712514"/>
                </a:lnTo>
                <a:lnTo>
                  <a:pt x="0" y="760628"/>
                </a:lnTo>
                <a:lnTo>
                  <a:pt x="1496" y="808731"/>
                </a:lnTo>
                <a:lnTo>
                  <a:pt x="5926" y="856038"/>
                </a:lnTo>
                <a:lnTo>
                  <a:pt x="13200" y="902462"/>
                </a:lnTo>
                <a:lnTo>
                  <a:pt x="23229" y="947912"/>
                </a:lnTo>
                <a:lnTo>
                  <a:pt x="35925" y="992300"/>
                </a:lnTo>
                <a:lnTo>
                  <a:pt x="51197" y="1035536"/>
                </a:lnTo>
                <a:lnTo>
                  <a:pt x="68958" y="1077532"/>
                </a:lnTo>
                <a:lnTo>
                  <a:pt x="89117" y="1118198"/>
                </a:lnTo>
                <a:lnTo>
                  <a:pt x="111586" y="1157445"/>
                </a:lnTo>
                <a:lnTo>
                  <a:pt x="136276" y="1195185"/>
                </a:lnTo>
                <a:lnTo>
                  <a:pt x="163097" y="1231327"/>
                </a:lnTo>
                <a:lnTo>
                  <a:pt x="191961" y="1265784"/>
                </a:lnTo>
                <a:lnTo>
                  <a:pt x="222778" y="1298465"/>
                </a:lnTo>
                <a:lnTo>
                  <a:pt x="255459" y="1329282"/>
                </a:lnTo>
                <a:lnTo>
                  <a:pt x="289916" y="1358146"/>
                </a:lnTo>
                <a:lnTo>
                  <a:pt x="326058" y="1384967"/>
                </a:lnTo>
                <a:lnTo>
                  <a:pt x="363798" y="1409657"/>
                </a:lnTo>
                <a:lnTo>
                  <a:pt x="403045" y="1432126"/>
                </a:lnTo>
                <a:lnTo>
                  <a:pt x="443711" y="1452285"/>
                </a:lnTo>
                <a:lnTo>
                  <a:pt x="485707" y="1470046"/>
                </a:lnTo>
                <a:lnTo>
                  <a:pt x="528943" y="1485318"/>
                </a:lnTo>
                <a:lnTo>
                  <a:pt x="573331" y="1498014"/>
                </a:lnTo>
                <a:lnTo>
                  <a:pt x="618781" y="1508043"/>
                </a:lnTo>
                <a:lnTo>
                  <a:pt x="665205" y="1515317"/>
                </a:lnTo>
                <a:lnTo>
                  <a:pt x="712513" y="1519747"/>
                </a:lnTo>
                <a:lnTo>
                  <a:pt x="760615" y="1521244"/>
                </a:lnTo>
                <a:lnTo>
                  <a:pt x="9373349" y="1521244"/>
                </a:lnTo>
                <a:lnTo>
                  <a:pt x="9421451" y="1519747"/>
                </a:lnTo>
                <a:lnTo>
                  <a:pt x="9468759" y="1515317"/>
                </a:lnTo>
                <a:lnTo>
                  <a:pt x="9515183" y="1508043"/>
                </a:lnTo>
                <a:lnTo>
                  <a:pt x="9560633" y="1498014"/>
                </a:lnTo>
                <a:lnTo>
                  <a:pt x="9605021" y="1485318"/>
                </a:lnTo>
                <a:lnTo>
                  <a:pt x="9648257" y="1470046"/>
                </a:lnTo>
                <a:lnTo>
                  <a:pt x="9690253" y="1452285"/>
                </a:lnTo>
                <a:lnTo>
                  <a:pt x="9730919" y="1432126"/>
                </a:lnTo>
                <a:lnTo>
                  <a:pt x="9770166" y="1409657"/>
                </a:lnTo>
                <a:lnTo>
                  <a:pt x="9807906" y="1384967"/>
                </a:lnTo>
                <a:lnTo>
                  <a:pt x="9844048" y="1358146"/>
                </a:lnTo>
                <a:lnTo>
                  <a:pt x="9878505" y="1329282"/>
                </a:lnTo>
                <a:lnTo>
                  <a:pt x="9911186" y="1298465"/>
                </a:lnTo>
                <a:lnTo>
                  <a:pt x="9942003" y="1265784"/>
                </a:lnTo>
                <a:lnTo>
                  <a:pt x="9970867" y="1231327"/>
                </a:lnTo>
                <a:lnTo>
                  <a:pt x="9997688" y="1195185"/>
                </a:lnTo>
                <a:lnTo>
                  <a:pt x="10022378" y="1157445"/>
                </a:lnTo>
                <a:lnTo>
                  <a:pt x="10044847" y="1118198"/>
                </a:lnTo>
                <a:lnTo>
                  <a:pt x="10065006" y="1077532"/>
                </a:lnTo>
                <a:lnTo>
                  <a:pt x="10082767" y="1035536"/>
                </a:lnTo>
                <a:lnTo>
                  <a:pt x="10098039" y="992300"/>
                </a:lnTo>
                <a:lnTo>
                  <a:pt x="10110735" y="947912"/>
                </a:lnTo>
                <a:lnTo>
                  <a:pt x="10120764" y="902462"/>
                </a:lnTo>
                <a:lnTo>
                  <a:pt x="10128038" y="856038"/>
                </a:lnTo>
                <a:lnTo>
                  <a:pt x="10132468" y="808731"/>
                </a:lnTo>
                <a:lnTo>
                  <a:pt x="10133965" y="760615"/>
                </a:lnTo>
                <a:lnTo>
                  <a:pt x="10132468" y="712514"/>
                </a:lnTo>
                <a:lnTo>
                  <a:pt x="10128038" y="665207"/>
                </a:lnTo>
                <a:lnTo>
                  <a:pt x="10120764" y="618785"/>
                </a:lnTo>
                <a:lnTo>
                  <a:pt x="10110735" y="573335"/>
                </a:lnTo>
                <a:lnTo>
                  <a:pt x="10098039" y="528948"/>
                </a:lnTo>
                <a:lnTo>
                  <a:pt x="10082767" y="485712"/>
                </a:lnTo>
                <a:lnTo>
                  <a:pt x="10065006" y="443717"/>
                </a:lnTo>
                <a:lnTo>
                  <a:pt x="10044847" y="403051"/>
                </a:lnTo>
                <a:lnTo>
                  <a:pt x="10022378" y="363804"/>
                </a:lnTo>
                <a:lnTo>
                  <a:pt x="9997688" y="326064"/>
                </a:lnTo>
                <a:lnTo>
                  <a:pt x="9970867" y="289921"/>
                </a:lnTo>
                <a:lnTo>
                  <a:pt x="9942003" y="255465"/>
                </a:lnTo>
                <a:lnTo>
                  <a:pt x="9911186" y="222783"/>
                </a:lnTo>
                <a:lnTo>
                  <a:pt x="9878505" y="191965"/>
                </a:lnTo>
                <a:lnTo>
                  <a:pt x="9844048" y="163101"/>
                </a:lnTo>
                <a:lnTo>
                  <a:pt x="9807906" y="136280"/>
                </a:lnTo>
                <a:lnTo>
                  <a:pt x="9770166" y="111589"/>
                </a:lnTo>
                <a:lnTo>
                  <a:pt x="9730919" y="89120"/>
                </a:lnTo>
                <a:lnTo>
                  <a:pt x="9690253" y="68960"/>
                </a:lnTo>
                <a:lnTo>
                  <a:pt x="9648257" y="51199"/>
                </a:lnTo>
                <a:lnTo>
                  <a:pt x="9605021" y="35926"/>
                </a:lnTo>
                <a:lnTo>
                  <a:pt x="9560633" y="23230"/>
                </a:lnTo>
                <a:lnTo>
                  <a:pt x="9515183" y="13200"/>
                </a:lnTo>
                <a:lnTo>
                  <a:pt x="9468759" y="5926"/>
                </a:lnTo>
                <a:lnTo>
                  <a:pt x="9421451" y="1496"/>
                </a:lnTo>
                <a:lnTo>
                  <a:pt x="9373349" y="0"/>
                </a:lnTo>
                <a:close/>
              </a:path>
            </a:pathLst>
          </a:custGeom>
          <a:gradFill flip="none" rotWithShape="1">
            <a:gsLst>
              <a:gs pos="38520">
                <a:srgbClr val="786AAA"/>
              </a:gs>
              <a:gs pos="70256">
                <a:srgbClr val="FF6362"/>
              </a:gs>
              <a:gs pos="33000">
                <a:srgbClr val="5E6BBA"/>
              </a:gs>
              <a:gs pos="11000">
                <a:srgbClr val="006EF3"/>
              </a:gs>
              <a:gs pos="89000">
                <a:srgbClr val="FF6362"/>
              </a:gs>
              <a:gs pos="56000">
                <a:srgbClr val="C96879"/>
              </a:gs>
            </a:gsLst>
            <a:lin ang="10800000" scaled="1"/>
            <a:tileRect/>
          </a:gradFill>
        </p:spPr>
        <p:txBody>
          <a:bodyPr wrap="square" lIns="0" tIns="0" rIns="0" bIns="0" rtlCol="0" anchor="ctr"/>
          <a:lstStyle/>
          <a:p>
            <a:pPr marL="11516" marR="4607" lvl="0" indent="0" algn="ctr" defTabSz="914400" rtl="0" eaLnBrk="1" fontAlgn="auto" latinLnBrk="0" hangingPunct="1">
              <a:lnSpc>
                <a:spcPct val="110000"/>
              </a:lnSpc>
              <a:spcBef>
                <a:spcPts val="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-9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Постановление Правительства РФ от 07.07.2021 № 1128 </a:t>
            </a:r>
            <a:endParaRPr kumimoji="0" lang="ru-RU" sz="2800" b="0" i="0" u="none" strike="noStrike" kern="1200" cap="none" spc="-9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42" name="Группа 141"/>
          <p:cNvGrpSpPr/>
          <p:nvPr/>
        </p:nvGrpSpPr>
        <p:grpSpPr>
          <a:xfrm rot="647359">
            <a:off x="15494317" y="1727949"/>
            <a:ext cx="4310539" cy="2043754"/>
            <a:chOff x="6498081" y="-21655"/>
            <a:chExt cx="1902589" cy="543299"/>
          </a:xfrm>
        </p:grpSpPr>
        <p:sp>
          <p:nvSpPr>
            <p:cNvPr id="143" name="Рамка 142"/>
            <p:cNvSpPr/>
            <p:nvPr/>
          </p:nvSpPr>
          <p:spPr>
            <a:xfrm rot="20930888">
              <a:off x="6498081" y="-21655"/>
              <a:ext cx="1902589" cy="543299"/>
            </a:xfrm>
            <a:prstGeom prst="frame">
              <a:avLst>
                <a:gd name="adj1" fmla="val 3042"/>
              </a:avLst>
            </a:prstGeom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" name="Прямоугольник 143"/>
            <p:cNvSpPr/>
            <p:nvPr/>
          </p:nvSpPr>
          <p:spPr>
            <a:xfrm rot="20930888">
              <a:off x="6587544" y="42979"/>
              <a:ext cx="1725711" cy="411935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entury Gothic" panose="020B0502020202020204" pitchFamily="34" charset="0"/>
                  <a:cs typeface="Segoe UI" panose="020B0502040204020203" pitchFamily="34" charset="0"/>
                </a:rPr>
                <a:t>с 1 </a:t>
              </a:r>
              <a:r>
                <a:rPr lang="ru-RU" sz="2000" noProof="0" dirty="0">
                  <a:solidFill>
                    <a:srgbClr val="C00000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января 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entury Gothic" panose="020B0502020202020204" pitchFamily="34" charset="0"/>
                  <a:cs typeface="Segoe UI" panose="020B0502040204020203" pitchFamily="34" charset="0"/>
                </a:rPr>
                <a:t>2022 г.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dirty="0">
                  <a:solidFill>
                    <a:srgbClr val="C00000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квоты закупок у субъектов МСП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dirty="0">
                  <a:solidFill>
                    <a:srgbClr val="C00000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обязаны соблюдать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45" name="Группа 144"/>
          <p:cNvGrpSpPr/>
          <p:nvPr/>
        </p:nvGrpSpPr>
        <p:grpSpPr>
          <a:xfrm>
            <a:off x="15905343" y="5280555"/>
            <a:ext cx="3877963" cy="3803120"/>
            <a:chOff x="14014450" y="8351777"/>
            <a:chExt cx="2331520" cy="2236616"/>
          </a:xfrm>
          <a:solidFill>
            <a:srgbClr val="006EF3"/>
          </a:solidFill>
        </p:grpSpPr>
        <p:sp>
          <p:nvSpPr>
            <p:cNvPr id="146" name="Овал 145"/>
            <p:cNvSpPr/>
            <p:nvPr/>
          </p:nvSpPr>
          <p:spPr>
            <a:xfrm>
              <a:off x="14014450" y="8351777"/>
              <a:ext cx="2331520" cy="2236616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9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47" name="object 20"/>
            <p:cNvSpPr txBox="1"/>
            <p:nvPr/>
          </p:nvSpPr>
          <p:spPr>
            <a:xfrm>
              <a:off x="14206184" y="8920135"/>
              <a:ext cx="1969967" cy="903346"/>
            </a:xfrm>
            <a:prstGeom prst="rect">
              <a:avLst/>
            </a:prstGeom>
            <a:grpFill/>
          </p:spPr>
          <p:txBody>
            <a:bodyPr vert="horz" wrap="square" lIns="0" tIns="58145" rIns="0" bIns="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-109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anose="020B0502020202020204" pitchFamily="34" charset="0"/>
                  <a:cs typeface="Segoe UI" panose="020B0502040204020203" pitchFamily="34" charset="0"/>
                </a:rPr>
                <a:t>&gt; 20 </a:t>
              </a:r>
              <a:r>
                <a:rPr kumimoji="0" lang="ru-RU" sz="3200" b="1" i="0" u="none" strike="noStrike" kern="1200" cap="none" spc="0" normalizeH="0" baseline="0" noProof="0" dirty="0">
                  <a:ln w="0"/>
                  <a:solidFill>
                    <a:schemeClr val="bg1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тыс.  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 w="0"/>
                  <a:solidFill>
                    <a:schemeClr val="bg1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Заказчиков </a:t>
              </a:r>
              <a:r>
                <a:rPr lang="ru-RU" sz="3200" b="1" dirty="0">
                  <a:ln w="0"/>
                  <a:solidFill>
                    <a:schemeClr val="bg1"/>
                  </a:solidFill>
                  <a:latin typeface="Century Gothic" panose="020B0502020202020204" pitchFamily="34" charset="0"/>
                </a:rPr>
                <a:t>по </a:t>
              </a:r>
              <a:br>
                <a:rPr lang="ru-RU" sz="3200" b="1" dirty="0">
                  <a:ln w="0"/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ru-RU" sz="3200" b="1" dirty="0">
                  <a:ln w="0"/>
                  <a:solidFill>
                    <a:schemeClr val="bg1"/>
                  </a:solidFill>
                  <a:latin typeface="Century Gothic" panose="020B0502020202020204" pitchFamily="34" charset="0"/>
                </a:rPr>
                <a:t>Закону 223-ФЗ</a:t>
              </a:r>
              <a:endParaRPr kumimoji="0" lang="ru-RU" sz="3200" b="1" i="0" u="none" strike="noStrike" kern="1200" cap="none" spc="0" normalizeH="0" baseline="0" noProof="0" dirty="0">
                <a:ln w="0"/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</p:grpSp>
      <p:sp>
        <p:nvSpPr>
          <p:cNvPr id="148" name="Прямоугольник 147"/>
          <p:cNvSpPr/>
          <p:nvPr/>
        </p:nvSpPr>
        <p:spPr>
          <a:xfrm>
            <a:off x="935254" y="7249978"/>
            <a:ext cx="1416251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ru-RU" sz="2800" b="1" i="0" u="none" strike="noStrike" kern="1200" cap="none" spc="-9" normalizeH="0" baseline="0" noProof="0" dirty="0">
                <a:ln>
                  <a:noFill/>
                </a:ln>
                <a:solidFill>
                  <a:srgbClr val="0776C3"/>
                </a:solidFill>
                <a:effectLst/>
                <a:uLnTx/>
                <a:uFillTx/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Квота по закупкам </a:t>
            </a:r>
            <a:r>
              <a:rPr kumimoji="0" lang="ru-RU" sz="2800" b="0" i="0" u="none" strike="noStrike" kern="1200" cap="none" spc="-9" normalizeH="0" baseline="0" noProof="0" dirty="0">
                <a:ln>
                  <a:noFill/>
                </a:ln>
                <a:solidFill>
                  <a:srgbClr val="0776C3"/>
                </a:solidFill>
                <a:effectLst/>
                <a:uLnTx/>
                <a:uFillTx/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у субъектов МСП </a:t>
            </a:r>
            <a:r>
              <a:rPr lang="ru-RU" sz="2800" spc="-9" dirty="0">
                <a:solidFill>
                  <a:srgbClr val="0776C3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распространена на </a:t>
            </a:r>
            <a:r>
              <a:rPr lang="ru-RU" sz="2800" b="1" u="sng" spc="-9" dirty="0">
                <a:solidFill>
                  <a:srgbClr val="0776C3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ВСЕХ</a:t>
            </a:r>
            <a:r>
              <a:rPr kumimoji="0" lang="ru-RU" sz="2800" b="1" i="0" u="none" strike="noStrike" kern="1200" cap="none" spc="-9" normalizeH="0" baseline="0" noProof="0" dirty="0">
                <a:ln>
                  <a:noFill/>
                </a:ln>
                <a:solidFill>
                  <a:srgbClr val="0776C3"/>
                </a:solidFill>
                <a:effectLst/>
                <a:uLnTx/>
                <a:uFillTx/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заказчиков</a:t>
            </a:r>
          </a:p>
          <a:p>
            <a:pPr lvl="0">
              <a:defRPr/>
            </a:pPr>
            <a:r>
              <a:rPr kumimoji="0" lang="ru-RU" sz="2800" b="0" i="0" u="none" strike="noStrike" kern="1200" cap="none" spc="-9" normalizeH="0" baseline="0" noProof="0" dirty="0">
                <a:ln>
                  <a:noFill/>
                </a:ln>
                <a:solidFill>
                  <a:srgbClr val="0776C3"/>
                </a:solidFill>
                <a:effectLst/>
                <a:uLnTx/>
                <a:uFillTx/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по Закону № 223-ФЗ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spc="-9" dirty="0">
                <a:solidFill>
                  <a:srgbClr val="0776C3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ИСКЛЮЧЕНИЕ</a:t>
            </a:r>
            <a:r>
              <a:rPr lang="en-US" sz="2000" b="1" spc="-9" dirty="0">
                <a:solidFill>
                  <a:srgbClr val="0776C3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ru-RU" sz="2000" spc="-9" dirty="0">
                <a:solidFill>
                  <a:srgbClr val="0776C3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заказчики, являющиеся</a:t>
            </a:r>
            <a:r>
              <a:rPr kumimoji="0" lang="ru-RU" sz="2000" b="0" i="0" u="none" strike="noStrike" kern="1200" cap="none" spc="-9" normalizeH="0" baseline="0" noProof="0" dirty="0">
                <a:ln>
                  <a:noFill/>
                </a:ln>
                <a:solidFill>
                  <a:srgbClr val="0776C3"/>
                </a:solidFill>
                <a:effectLst/>
                <a:uLnTx/>
                <a:uFillTx/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субъектами МСП, </a:t>
            </a:r>
            <a:r>
              <a:rPr kumimoji="0" lang="ru-RU" sz="2000" b="1" i="0" u="none" strike="noStrike" kern="1200" cap="none" spc="-9" normalizeH="0" baseline="0" noProof="0" dirty="0">
                <a:ln>
                  <a:noFill/>
                </a:ln>
                <a:solidFill>
                  <a:srgbClr val="0776C3"/>
                </a:solidFill>
                <a:effectLst/>
                <a:uLnTx/>
                <a:uFillTx/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вправе</a:t>
            </a:r>
            <a:r>
              <a:rPr kumimoji="0" lang="ru-RU" sz="2000" b="0" i="0" u="none" strike="noStrike" kern="1200" cap="none" spc="-9" normalizeH="0" baseline="0" noProof="0" dirty="0">
                <a:ln>
                  <a:noFill/>
                </a:ln>
                <a:solidFill>
                  <a:srgbClr val="0776C3"/>
                </a:solidFill>
                <a:effectLst/>
                <a:uLnTx/>
                <a:uFillTx/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не соблюдать квоту.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2371" y="5467828"/>
            <a:ext cx="2250097" cy="1372127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5575331" y="8756597"/>
            <a:ext cx="1654291" cy="1575250"/>
          </a:xfrm>
          <a:prstGeom prst="ellipse">
            <a:avLst/>
          </a:prstGeom>
          <a:solidFill>
            <a:srgbClr val="FF6464"/>
          </a:solidFill>
          <a:ln>
            <a:noFill/>
          </a:ln>
          <a:effectLst>
            <a:outerShdw blurRad="241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25%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2325323" y="8756597"/>
            <a:ext cx="1654291" cy="1575250"/>
          </a:xfrm>
          <a:prstGeom prst="ellipse">
            <a:avLst/>
          </a:prstGeom>
          <a:solidFill>
            <a:srgbClr val="006EF3"/>
          </a:solidFill>
          <a:ln>
            <a:noFill/>
          </a:ln>
          <a:effectLst>
            <a:outerShdw blurRad="241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20%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86015" y="9133580"/>
            <a:ext cx="39893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spc="-9" dirty="0">
                <a:solidFill>
                  <a:srgbClr val="FF6464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Общий объем закупок у МСП</a:t>
            </a:r>
            <a:br>
              <a:rPr lang="ru-RU" sz="2800" b="1" spc="-9" dirty="0">
                <a:solidFill>
                  <a:srgbClr val="FF6464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</a:br>
            <a:endParaRPr lang="ru-RU" sz="2800" b="1" spc="-9" dirty="0">
              <a:solidFill>
                <a:srgbClr val="FF6464"/>
              </a:solidFill>
              <a:latin typeface="Century Gothic" panose="020B0502020202020204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543649" y="9282612"/>
            <a:ext cx="26835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spc="-9" dirty="0">
                <a:solidFill>
                  <a:srgbClr val="0776C3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ru-RU" sz="2800" b="1" spc="-9" dirty="0" err="1">
                <a:solidFill>
                  <a:srgbClr val="0776C3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Спецторги</a:t>
            </a:r>
            <a:r>
              <a:rPr lang="ru-RU" sz="2800" b="1" spc="-9" dirty="0">
                <a:solidFill>
                  <a:srgbClr val="0776C3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»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004726" y="1989185"/>
            <a:ext cx="912352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0" b="0" i="0">
                <a:solidFill>
                  <a:schemeClr val="tx1"/>
                </a:solidFill>
                <a:latin typeface="Manrope Medium"/>
                <a:ea typeface="+mj-ea"/>
                <a:cs typeface="Manrope Medium"/>
              </a:defRPr>
            </a:lvl1pPr>
          </a:lstStyle>
          <a:p>
            <a:pPr algn="just">
              <a:buSzPct val="125000"/>
            </a:pPr>
            <a:r>
              <a:rPr lang="ru-RU" sz="3200" u="sng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Закупки у субъектов МСП могут проводиться:</a:t>
            </a:r>
          </a:p>
        </p:txBody>
      </p:sp>
      <p:sp>
        <p:nvSpPr>
          <p:cNvPr id="21" name="Oval 10">
            <a:extLst>
              <a:ext uri="{FF2B5EF4-FFF2-40B4-BE49-F238E27FC236}">
                <a16:creationId xmlns="" xmlns:a16="http://schemas.microsoft.com/office/drawing/2014/main" id="{004D70DF-600D-4994-BB18-3B14EF63DFA3}"/>
              </a:ext>
            </a:extLst>
          </p:cNvPr>
          <p:cNvSpPr/>
          <p:nvPr/>
        </p:nvSpPr>
        <p:spPr>
          <a:xfrm>
            <a:off x="962418" y="2634030"/>
            <a:ext cx="653264" cy="621176"/>
          </a:xfrm>
          <a:prstGeom prst="ellipse">
            <a:avLst/>
          </a:prstGeom>
          <a:solidFill>
            <a:srgbClr val="60A07E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sz="4000" b="1" kern="0" dirty="0">
                <a:solidFill>
                  <a:prstClr val="white"/>
                </a:solidFill>
                <a:latin typeface="PT Root UI" panose="020B0303020202020204"/>
              </a:rPr>
              <a:t>1</a:t>
            </a:r>
            <a:endParaRPr lang="en-ID" sz="4000" b="1" kern="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20627" y="2659405"/>
            <a:ext cx="4428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общих основаниях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20627" y="3700970"/>
            <a:ext cx="8376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Только среди субъектов МСП («</a:t>
            </a:r>
            <a:r>
              <a:rPr lang="ru-RU" sz="3200" spc="-8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спецторги</a:t>
            </a:r>
            <a:r>
              <a:rPr lang="ru-RU" sz="3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»)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20627" y="4754951"/>
            <a:ext cx="11639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SzPct val="125000"/>
            </a:pPr>
            <a:r>
              <a:rPr lang="ru-RU" sz="3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привлечением субъектов МСП в качестве субподрядчиков</a:t>
            </a:r>
          </a:p>
        </p:txBody>
      </p:sp>
      <p:sp>
        <p:nvSpPr>
          <p:cNvPr id="24" name="Oval 10">
            <a:extLst>
              <a:ext uri="{FF2B5EF4-FFF2-40B4-BE49-F238E27FC236}">
                <a16:creationId xmlns="" xmlns:a16="http://schemas.microsoft.com/office/drawing/2014/main" id="{004D70DF-600D-4994-BB18-3B14EF63DFA3}"/>
              </a:ext>
            </a:extLst>
          </p:cNvPr>
          <p:cNvSpPr/>
          <p:nvPr/>
        </p:nvSpPr>
        <p:spPr>
          <a:xfrm>
            <a:off x="932639" y="3672838"/>
            <a:ext cx="653264" cy="621176"/>
          </a:xfrm>
          <a:prstGeom prst="ellipse">
            <a:avLst/>
          </a:prstGeom>
          <a:solidFill>
            <a:srgbClr val="60A07E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sz="4000" b="1" kern="0" dirty="0">
                <a:solidFill>
                  <a:prstClr val="white"/>
                </a:solidFill>
                <a:latin typeface="PT Root UI" panose="020B0303020202020204"/>
              </a:rPr>
              <a:t>2</a:t>
            </a:r>
            <a:endParaRPr lang="en-ID" sz="4000" b="1" kern="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Oval 10">
            <a:extLst>
              <a:ext uri="{FF2B5EF4-FFF2-40B4-BE49-F238E27FC236}">
                <a16:creationId xmlns="" xmlns:a16="http://schemas.microsoft.com/office/drawing/2014/main" id="{004D70DF-600D-4994-BB18-3B14EF63DFA3}"/>
              </a:ext>
            </a:extLst>
          </p:cNvPr>
          <p:cNvSpPr/>
          <p:nvPr/>
        </p:nvSpPr>
        <p:spPr>
          <a:xfrm>
            <a:off x="956969" y="4711647"/>
            <a:ext cx="653264" cy="621176"/>
          </a:xfrm>
          <a:prstGeom prst="ellipse">
            <a:avLst/>
          </a:prstGeom>
          <a:solidFill>
            <a:srgbClr val="60A07E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sz="4000" b="1" kern="0" dirty="0">
                <a:solidFill>
                  <a:prstClr val="white"/>
                </a:solidFill>
                <a:latin typeface="PT Root UI" panose="020B0303020202020204"/>
              </a:rPr>
              <a:t>3</a:t>
            </a:r>
            <a:endParaRPr lang="en-ID" sz="4000" b="1" kern="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8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4667" y="7851369"/>
            <a:ext cx="13363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5650" fontAlgn="base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defRPr/>
            </a:pPr>
            <a:r>
              <a:rPr lang="ru-RU" sz="2000" spc="9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Конкурентные закупки посредством «</a:t>
            </a:r>
            <a:r>
              <a:rPr lang="ru-RU" sz="2000" spc="9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спецторгов</a:t>
            </a:r>
            <a:r>
              <a:rPr lang="ru-RU" sz="2000" spc="9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 проводятся </a:t>
            </a:r>
            <a:r>
              <a:rPr lang="ru-RU" sz="2000" b="1" spc="9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только определенными способами</a:t>
            </a:r>
            <a:r>
              <a:rPr lang="ru-RU" sz="2000" spc="9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(конкурс, аукцион, запрос предложений, запрос котировок),</a:t>
            </a:r>
            <a:r>
              <a:rPr lang="ru-RU" sz="2000" b="1" spc="9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только в электронной форме и только на электронных площадках</a:t>
            </a:r>
            <a:r>
              <a:rPr lang="ru-RU" sz="2000" spc="9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операторы которых включены в перечень, утвержденный распоряжением Правительства РФ </a:t>
            </a:r>
            <a:br>
              <a:rPr lang="ru-RU" sz="2000" spc="9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spc="9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 12.07.2018 г. № 1447-р</a:t>
            </a:r>
          </a:p>
        </p:txBody>
      </p:sp>
      <p:sp>
        <p:nvSpPr>
          <p:cNvPr id="5" name="object 20"/>
          <p:cNvSpPr txBox="1"/>
          <p:nvPr/>
        </p:nvSpPr>
        <p:spPr>
          <a:xfrm>
            <a:off x="535512" y="433579"/>
            <a:ext cx="10744200" cy="804701"/>
          </a:xfrm>
          <a:prstGeom prst="rect">
            <a:avLst/>
          </a:prstGeom>
        </p:spPr>
        <p:txBody>
          <a:bodyPr vert="horz" wrap="square" lIns="0" tIns="95879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4400" spc="-15" dirty="0">
                <a:solidFill>
                  <a:prstClr val="black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Особенности закупок у субъектов МСП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0" y="4656281"/>
            <a:ext cx="920877" cy="9208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12" y="3063875"/>
            <a:ext cx="1111687" cy="11116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580" y="5962502"/>
            <a:ext cx="1379036" cy="13790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3" y="6319829"/>
            <a:ext cx="895520" cy="89552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604767" y="4998877"/>
            <a:ext cx="486588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5650" fontAlgn="base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defRPr/>
            </a:pPr>
            <a:r>
              <a:rPr lang="ru-RU" b="1" spc="9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 </a:t>
            </a:r>
            <a:r>
              <a:rPr lang="ru-RU" b="1" spc="9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дней - </a:t>
            </a:r>
            <a:r>
              <a:rPr lang="ru-RU" spc="9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предельный </a:t>
            </a:r>
            <a:r>
              <a:rPr lang="ru-RU" spc="9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срок заключения </a:t>
            </a:r>
            <a:r>
              <a:rPr lang="ru-RU" spc="9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договора</a:t>
            </a:r>
            <a:endParaRPr lang="ru-RU" b="1" spc="9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04767" y="3448902"/>
            <a:ext cx="51814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5650" fontAlgn="base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defRPr/>
            </a:pPr>
            <a:r>
              <a:rPr lang="ru-RU" b="1" spc="9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 </a:t>
            </a:r>
            <a:r>
              <a:rPr lang="ru-RU" b="1" spc="9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рабочих </a:t>
            </a:r>
            <a:r>
              <a:rPr lang="ru-RU" b="1" spc="9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дней – </a:t>
            </a:r>
            <a:r>
              <a:rPr lang="ru-RU" spc="9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максимальный срок оплаты</a:t>
            </a:r>
            <a:endParaRPr lang="ru-RU" spc="9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44743" y="6402683"/>
            <a:ext cx="505450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5650" fontAlgn="base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defRPr/>
            </a:pPr>
            <a:r>
              <a:rPr lang="ru-RU" spc="9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Возможность выбора способа обеспечения </a:t>
            </a:r>
            <a:r>
              <a:rPr lang="ru-RU" spc="9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заявки/договора </a:t>
            </a:r>
            <a:r>
              <a:rPr lang="ru-RU" spc="9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— путем внесения денежных средств на специальный счет, предоставления банковской гарантии</a:t>
            </a:r>
            <a:endParaRPr lang="en-US" spc="9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671585" y="3308275"/>
            <a:ext cx="69342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5650" fontAlgn="base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defRPr/>
            </a:pPr>
            <a:r>
              <a:rPr lang="ru-RU" b="1" spc="9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2% от начальной цены </a:t>
            </a:r>
            <a:r>
              <a:rPr lang="ru-RU" b="1" spc="9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договора - </a:t>
            </a:r>
            <a:r>
              <a:rPr lang="ru-RU" spc="9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предельный </a:t>
            </a:r>
            <a:r>
              <a:rPr lang="ru-RU" spc="9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размер обеспечения заявки</a:t>
            </a:r>
            <a:r>
              <a:rPr lang="en-US" spc="9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pc="9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«</a:t>
            </a:r>
            <a:r>
              <a:rPr lang="ru-RU" spc="9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спецторгам</a:t>
            </a:r>
            <a:r>
              <a:rPr lang="ru-RU" spc="9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</a:t>
            </a:r>
            <a:endParaRPr lang="ru-RU" spc="9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710119" y="4656245"/>
            <a:ext cx="650842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5650" fontAlgn="base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defRPr/>
            </a:pPr>
            <a:r>
              <a:rPr lang="ru-RU" b="1" spc="9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5% от начальной цены </a:t>
            </a:r>
            <a:r>
              <a:rPr lang="ru-RU" b="1" spc="9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договора - </a:t>
            </a:r>
            <a:r>
              <a:rPr lang="ru-RU" spc="9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предельный </a:t>
            </a:r>
            <a:r>
              <a:rPr lang="ru-RU" spc="9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размер обеспечения исполнения договора по «</a:t>
            </a:r>
            <a:r>
              <a:rPr lang="ru-RU" spc="9" dirty="0" err="1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спецторгам</a:t>
            </a:r>
            <a:r>
              <a:rPr lang="ru-RU" spc="9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», </a:t>
            </a:r>
            <a:r>
              <a:rPr lang="ru-RU" b="1" spc="9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либо в размере аванса</a:t>
            </a:r>
            <a:r>
              <a:rPr lang="ru-RU" spc="9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если договором предусмотрена выплата аванса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647306" y="6468158"/>
            <a:ext cx="672897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55650" fontAlgn="base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defRPr/>
            </a:pPr>
            <a:r>
              <a:rPr lang="ru-RU" b="1" spc="9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50% </a:t>
            </a:r>
            <a:r>
              <a:rPr lang="ru-RU" b="1" spc="9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 суммы </a:t>
            </a:r>
            <a:r>
              <a:rPr lang="ru-RU" b="1" spc="9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договора </a:t>
            </a:r>
            <a:r>
              <a:rPr lang="ru-RU" b="1" spc="9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ru-RU" spc="9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рекомендуемый размер авансирования</a:t>
            </a:r>
            <a:r>
              <a:rPr lang="ru-RU" b="1" spc="9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b="1" spc="9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spc="9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(Рекомендация Минфина России от 19.04.2022 №28-05-07/34796)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50" y="7958020"/>
            <a:ext cx="1105665" cy="110566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584" y="2980059"/>
            <a:ext cx="1148584" cy="114858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580" y="4541713"/>
            <a:ext cx="1318591" cy="1318591"/>
          </a:xfrm>
          <a:prstGeom prst="rect">
            <a:avLst/>
          </a:prstGeom>
        </p:spPr>
      </p:pic>
      <p:sp>
        <p:nvSpPr>
          <p:cNvPr id="24" name="object 26"/>
          <p:cNvSpPr/>
          <p:nvPr/>
        </p:nvSpPr>
        <p:spPr>
          <a:xfrm>
            <a:off x="872327" y="1576923"/>
            <a:ext cx="14250933" cy="682544"/>
          </a:xfrm>
          <a:custGeom>
            <a:avLst/>
            <a:gdLst/>
            <a:ahLst/>
            <a:cxnLst/>
            <a:rect l="l" t="t" r="r" b="b"/>
            <a:pathLst>
              <a:path w="10133965" h="1521459">
                <a:moveTo>
                  <a:pt x="9373349" y="0"/>
                </a:moveTo>
                <a:lnTo>
                  <a:pt x="760615" y="0"/>
                </a:lnTo>
                <a:lnTo>
                  <a:pt x="712513" y="1496"/>
                </a:lnTo>
                <a:lnTo>
                  <a:pt x="665205" y="5926"/>
                </a:lnTo>
                <a:lnTo>
                  <a:pt x="618781" y="13200"/>
                </a:lnTo>
                <a:lnTo>
                  <a:pt x="573331" y="23230"/>
                </a:lnTo>
                <a:lnTo>
                  <a:pt x="528943" y="35926"/>
                </a:lnTo>
                <a:lnTo>
                  <a:pt x="485707" y="51199"/>
                </a:lnTo>
                <a:lnTo>
                  <a:pt x="443711" y="68960"/>
                </a:lnTo>
                <a:lnTo>
                  <a:pt x="403045" y="89120"/>
                </a:lnTo>
                <a:lnTo>
                  <a:pt x="363798" y="111589"/>
                </a:lnTo>
                <a:lnTo>
                  <a:pt x="326058" y="136280"/>
                </a:lnTo>
                <a:lnTo>
                  <a:pt x="289916" y="163101"/>
                </a:lnTo>
                <a:lnTo>
                  <a:pt x="255459" y="191965"/>
                </a:lnTo>
                <a:lnTo>
                  <a:pt x="222778" y="222783"/>
                </a:lnTo>
                <a:lnTo>
                  <a:pt x="191961" y="255465"/>
                </a:lnTo>
                <a:lnTo>
                  <a:pt x="163097" y="289921"/>
                </a:lnTo>
                <a:lnTo>
                  <a:pt x="136276" y="326064"/>
                </a:lnTo>
                <a:lnTo>
                  <a:pt x="111586" y="363804"/>
                </a:lnTo>
                <a:lnTo>
                  <a:pt x="89117" y="403051"/>
                </a:lnTo>
                <a:lnTo>
                  <a:pt x="68958" y="443717"/>
                </a:lnTo>
                <a:lnTo>
                  <a:pt x="51197" y="485712"/>
                </a:lnTo>
                <a:lnTo>
                  <a:pt x="35925" y="528948"/>
                </a:lnTo>
                <a:lnTo>
                  <a:pt x="23229" y="573335"/>
                </a:lnTo>
                <a:lnTo>
                  <a:pt x="13200" y="618785"/>
                </a:lnTo>
                <a:lnTo>
                  <a:pt x="5926" y="665207"/>
                </a:lnTo>
                <a:lnTo>
                  <a:pt x="1496" y="712514"/>
                </a:lnTo>
                <a:lnTo>
                  <a:pt x="0" y="760628"/>
                </a:lnTo>
                <a:lnTo>
                  <a:pt x="1496" y="808731"/>
                </a:lnTo>
                <a:lnTo>
                  <a:pt x="5926" y="856038"/>
                </a:lnTo>
                <a:lnTo>
                  <a:pt x="13200" y="902462"/>
                </a:lnTo>
                <a:lnTo>
                  <a:pt x="23229" y="947912"/>
                </a:lnTo>
                <a:lnTo>
                  <a:pt x="35925" y="992300"/>
                </a:lnTo>
                <a:lnTo>
                  <a:pt x="51197" y="1035536"/>
                </a:lnTo>
                <a:lnTo>
                  <a:pt x="68958" y="1077532"/>
                </a:lnTo>
                <a:lnTo>
                  <a:pt x="89117" y="1118198"/>
                </a:lnTo>
                <a:lnTo>
                  <a:pt x="111586" y="1157445"/>
                </a:lnTo>
                <a:lnTo>
                  <a:pt x="136276" y="1195185"/>
                </a:lnTo>
                <a:lnTo>
                  <a:pt x="163097" y="1231327"/>
                </a:lnTo>
                <a:lnTo>
                  <a:pt x="191961" y="1265784"/>
                </a:lnTo>
                <a:lnTo>
                  <a:pt x="222778" y="1298465"/>
                </a:lnTo>
                <a:lnTo>
                  <a:pt x="255459" y="1329282"/>
                </a:lnTo>
                <a:lnTo>
                  <a:pt x="289916" y="1358146"/>
                </a:lnTo>
                <a:lnTo>
                  <a:pt x="326058" y="1384967"/>
                </a:lnTo>
                <a:lnTo>
                  <a:pt x="363798" y="1409657"/>
                </a:lnTo>
                <a:lnTo>
                  <a:pt x="403045" y="1432126"/>
                </a:lnTo>
                <a:lnTo>
                  <a:pt x="443711" y="1452285"/>
                </a:lnTo>
                <a:lnTo>
                  <a:pt x="485707" y="1470046"/>
                </a:lnTo>
                <a:lnTo>
                  <a:pt x="528943" y="1485318"/>
                </a:lnTo>
                <a:lnTo>
                  <a:pt x="573331" y="1498014"/>
                </a:lnTo>
                <a:lnTo>
                  <a:pt x="618781" y="1508043"/>
                </a:lnTo>
                <a:lnTo>
                  <a:pt x="665205" y="1515317"/>
                </a:lnTo>
                <a:lnTo>
                  <a:pt x="712513" y="1519747"/>
                </a:lnTo>
                <a:lnTo>
                  <a:pt x="760615" y="1521244"/>
                </a:lnTo>
                <a:lnTo>
                  <a:pt x="9373349" y="1521244"/>
                </a:lnTo>
                <a:lnTo>
                  <a:pt x="9421451" y="1519747"/>
                </a:lnTo>
                <a:lnTo>
                  <a:pt x="9468759" y="1515317"/>
                </a:lnTo>
                <a:lnTo>
                  <a:pt x="9515183" y="1508043"/>
                </a:lnTo>
                <a:lnTo>
                  <a:pt x="9560633" y="1498014"/>
                </a:lnTo>
                <a:lnTo>
                  <a:pt x="9605021" y="1485318"/>
                </a:lnTo>
                <a:lnTo>
                  <a:pt x="9648257" y="1470046"/>
                </a:lnTo>
                <a:lnTo>
                  <a:pt x="9690253" y="1452285"/>
                </a:lnTo>
                <a:lnTo>
                  <a:pt x="9730919" y="1432126"/>
                </a:lnTo>
                <a:lnTo>
                  <a:pt x="9770166" y="1409657"/>
                </a:lnTo>
                <a:lnTo>
                  <a:pt x="9807906" y="1384967"/>
                </a:lnTo>
                <a:lnTo>
                  <a:pt x="9844048" y="1358146"/>
                </a:lnTo>
                <a:lnTo>
                  <a:pt x="9878505" y="1329282"/>
                </a:lnTo>
                <a:lnTo>
                  <a:pt x="9911186" y="1298465"/>
                </a:lnTo>
                <a:lnTo>
                  <a:pt x="9942003" y="1265784"/>
                </a:lnTo>
                <a:lnTo>
                  <a:pt x="9970867" y="1231327"/>
                </a:lnTo>
                <a:lnTo>
                  <a:pt x="9997688" y="1195185"/>
                </a:lnTo>
                <a:lnTo>
                  <a:pt x="10022378" y="1157445"/>
                </a:lnTo>
                <a:lnTo>
                  <a:pt x="10044847" y="1118198"/>
                </a:lnTo>
                <a:lnTo>
                  <a:pt x="10065006" y="1077532"/>
                </a:lnTo>
                <a:lnTo>
                  <a:pt x="10082767" y="1035536"/>
                </a:lnTo>
                <a:lnTo>
                  <a:pt x="10098039" y="992300"/>
                </a:lnTo>
                <a:lnTo>
                  <a:pt x="10110735" y="947912"/>
                </a:lnTo>
                <a:lnTo>
                  <a:pt x="10120764" y="902462"/>
                </a:lnTo>
                <a:lnTo>
                  <a:pt x="10128038" y="856038"/>
                </a:lnTo>
                <a:lnTo>
                  <a:pt x="10132468" y="808731"/>
                </a:lnTo>
                <a:lnTo>
                  <a:pt x="10133965" y="760615"/>
                </a:lnTo>
                <a:lnTo>
                  <a:pt x="10132468" y="712514"/>
                </a:lnTo>
                <a:lnTo>
                  <a:pt x="10128038" y="665207"/>
                </a:lnTo>
                <a:lnTo>
                  <a:pt x="10120764" y="618785"/>
                </a:lnTo>
                <a:lnTo>
                  <a:pt x="10110735" y="573335"/>
                </a:lnTo>
                <a:lnTo>
                  <a:pt x="10098039" y="528948"/>
                </a:lnTo>
                <a:lnTo>
                  <a:pt x="10082767" y="485712"/>
                </a:lnTo>
                <a:lnTo>
                  <a:pt x="10065006" y="443717"/>
                </a:lnTo>
                <a:lnTo>
                  <a:pt x="10044847" y="403051"/>
                </a:lnTo>
                <a:lnTo>
                  <a:pt x="10022378" y="363804"/>
                </a:lnTo>
                <a:lnTo>
                  <a:pt x="9997688" y="326064"/>
                </a:lnTo>
                <a:lnTo>
                  <a:pt x="9970867" y="289921"/>
                </a:lnTo>
                <a:lnTo>
                  <a:pt x="9942003" y="255465"/>
                </a:lnTo>
                <a:lnTo>
                  <a:pt x="9911186" y="222783"/>
                </a:lnTo>
                <a:lnTo>
                  <a:pt x="9878505" y="191965"/>
                </a:lnTo>
                <a:lnTo>
                  <a:pt x="9844048" y="163101"/>
                </a:lnTo>
                <a:lnTo>
                  <a:pt x="9807906" y="136280"/>
                </a:lnTo>
                <a:lnTo>
                  <a:pt x="9770166" y="111589"/>
                </a:lnTo>
                <a:lnTo>
                  <a:pt x="9730919" y="89120"/>
                </a:lnTo>
                <a:lnTo>
                  <a:pt x="9690253" y="68960"/>
                </a:lnTo>
                <a:lnTo>
                  <a:pt x="9648257" y="51199"/>
                </a:lnTo>
                <a:lnTo>
                  <a:pt x="9605021" y="35926"/>
                </a:lnTo>
                <a:lnTo>
                  <a:pt x="9560633" y="23230"/>
                </a:lnTo>
                <a:lnTo>
                  <a:pt x="9515183" y="13200"/>
                </a:lnTo>
                <a:lnTo>
                  <a:pt x="9468759" y="5926"/>
                </a:lnTo>
                <a:lnTo>
                  <a:pt x="9421451" y="1496"/>
                </a:lnTo>
                <a:lnTo>
                  <a:pt x="9373349" y="0"/>
                </a:lnTo>
                <a:close/>
              </a:path>
            </a:pathLst>
          </a:custGeom>
          <a:gradFill flip="none" rotWithShape="1">
            <a:gsLst>
              <a:gs pos="38520">
                <a:srgbClr val="786AAA"/>
              </a:gs>
              <a:gs pos="70256">
                <a:srgbClr val="FF6362"/>
              </a:gs>
              <a:gs pos="33000">
                <a:srgbClr val="5E6BBA"/>
              </a:gs>
              <a:gs pos="11000">
                <a:srgbClr val="006EF3"/>
              </a:gs>
              <a:gs pos="89000">
                <a:srgbClr val="FF6362"/>
              </a:gs>
              <a:gs pos="56000">
                <a:srgbClr val="C96879"/>
              </a:gs>
            </a:gsLst>
            <a:lin ang="10800000" scaled="1"/>
            <a:tileRect/>
          </a:gradFill>
        </p:spPr>
        <p:txBody>
          <a:bodyPr wrap="square" lIns="0" tIns="0" rIns="0" bIns="0" rtlCol="0" anchor="ctr"/>
          <a:lstStyle/>
          <a:p>
            <a:pPr marL="11516" marR="4607" algn="ctr">
              <a:lnSpc>
                <a:spcPct val="110000"/>
              </a:lnSpc>
              <a:spcBef>
                <a:spcPts val="86"/>
              </a:spcBef>
              <a:defRPr/>
            </a:pPr>
            <a:r>
              <a:rPr lang="ru-RU" sz="2800" spc="-9" dirty="0">
                <a:solidFill>
                  <a:prstClr val="white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Федеральный закон № 223-ФЗ + Постановление Правительства РФ № 1352 </a:t>
            </a:r>
            <a:endParaRPr lang="ru-RU" sz="2800" spc="-9" dirty="0">
              <a:solidFill>
                <a:prstClr val="white"/>
              </a:solidFill>
              <a:latin typeface="Century Gothic" panose="020B0502020202020204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139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5853" y="2467380"/>
            <a:ext cx="7111663" cy="1047350"/>
          </a:xfrm>
        </p:spPr>
        <p:txBody>
          <a:bodyPr/>
          <a:lstStyle/>
          <a:p>
            <a:pPr algn="ctr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срок с 1 февраля года, следующего за прошедшим календарным годом, и до завершения текущего года в случаях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object 20"/>
          <p:cNvSpPr txBox="1"/>
          <p:nvPr/>
        </p:nvSpPr>
        <p:spPr>
          <a:xfrm>
            <a:off x="908050" y="457999"/>
            <a:ext cx="14985725" cy="1451032"/>
          </a:xfrm>
          <a:prstGeom prst="rect">
            <a:avLst/>
          </a:prstGeom>
        </p:spPr>
        <p:txBody>
          <a:bodyPr vert="horz" wrap="square" lIns="0" tIns="95879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4400" spc="-15" dirty="0">
                <a:solidFill>
                  <a:prstClr val="black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Ответственность за нарушения заказчиком при проведении закупок у субъектов МСП</a:t>
            </a:r>
          </a:p>
        </p:txBody>
      </p:sp>
      <p:sp>
        <p:nvSpPr>
          <p:cNvPr id="139" name="Прямоугольник 138"/>
          <p:cNvSpPr/>
          <p:nvPr/>
        </p:nvSpPr>
        <p:spPr>
          <a:xfrm>
            <a:off x="628313" y="1964362"/>
            <a:ext cx="7239000" cy="447687"/>
          </a:xfrm>
          <a:prstGeom prst="rect">
            <a:avLst/>
          </a:prstGeom>
          <a:gradFill>
            <a:gsLst>
              <a:gs pos="6000">
                <a:srgbClr val="69AF85"/>
              </a:gs>
              <a:gs pos="100000">
                <a:schemeClr val="bg1"/>
              </a:gs>
              <a:gs pos="100000">
                <a:srgbClr val="E8D8C7"/>
              </a:gs>
            </a:gsLst>
            <a:path path="circle">
              <a:fillToRect r="100000" b="100000"/>
            </a:path>
          </a:gradFill>
        </p:spPr>
        <p:txBody>
          <a:bodyPr wrap="square">
            <a:spAutoFit/>
          </a:bodyPr>
          <a:lstStyle/>
          <a:p>
            <a:r>
              <a:rPr lang="ru-RU" sz="2309" b="1" spc="-8" dirty="0">
                <a:solidFill>
                  <a:prstClr val="white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ПЕРЕХОД НА 44-ФЗ</a:t>
            </a:r>
          </a:p>
        </p:txBody>
      </p:sp>
      <p:sp>
        <p:nvSpPr>
          <p:cNvPr id="140" name="Прямоугольник 139"/>
          <p:cNvSpPr/>
          <p:nvPr/>
        </p:nvSpPr>
        <p:spPr>
          <a:xfrm>
            <a:off x="8158098" y="1964362"/>
            <a:ext cx="6865810" cy="447687"/>
          </a:xfrm>
          <a:prstGeom prst="rect">
            <a:avLst/>
          </a:prstGeom>
          <a:gradFill>
            <a:gsLst>
              <a:gs pos="6000">
                <a:srgbClr val="69AF85"/>
              </a:gs>
              <a:gs pos="100000">
                <a:schemeClr val="bg1"/>
              </a:gs>
              <a:gs pos="100000">
                <a:srgbClr val="E8D8C7"/>
              </a:gs>
            </a:gsLst>
            <a:path path="circle">
              <a:fillToRect r="100000" b="100000"/>
            </a:path>
          </a:gradFill>
        </p:spPr>
        <p:txBody>
          <a:bodyPr wrap="square">
            <a:spAutoFit/>
          </a:bodyPr>
          <a:lstStyle/>
          <a:p>
            <a:r>
              <a:rPr lang="ru-RU" sz="2309" b="1" spc="-8" dirty="0">
                <a:solidFill>
                  <a:prstClr val="white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ШТРАФНЫЕ САНКЦИИ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54763" y="3321733"/>
            <a:ext cx="7513436" cy="5463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0" b="0" i="0">
                <a:solidFill>
                  <a:schemeClr val="tx1"/>
                </a:solidFill>
                <a:latin typeface="Manrope Medium"/>
                <a:ea typeface="+mj-ea"/>
                <a:cs typeface="Manrope Medium"/>
              </a:defRPr>
            </a:lvl1pPr>
          </a:lstStyle>
          <a:p>
            <a:pPr marL="360363" indent="-360363">
              <a:buSzPct val="125000"/>
              <a:buFont typeface="Wingdings" panose="05000000000000000000" pitchFamily="2" charset="2"/>
              <a:buChar char="ü"/>
            </a:pPr>
            <a: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Несоблюдение квот по закупкам у субъектов МСП</a:t>
            </a:r>
          </a:p>
          <a:p>
            <a:pPr algn="just">
              <a:buSzPct val="125000"/>
            </a:pPr>
            <a: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(ч. 8.1. ст. 3 Закона №223-ФЗ).</a:t>
            </a:r>
          </a:p>
          <a:p>
            <a:pPr marL="360363" indent="-360363">
              <a:buSzPct val="125000"/>
              <a:buFont typeface="Wingdings" panose="05000000000000000000" pitchFamily="2" charset="2"/>
              <a:buChar char="ü"/>
            </a:pPr>
            <a: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Размещение недостоверной информации о годовом объеме закупок у субъектов МСП в годовом отчете</a:t>
            </a:r>
          </a:p>
          <a:p>
            <a:pPr>
              <a:buSzPct val="125000"/>
            </a:pPr>
            <a: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(ч. 8.1. ст. 3 Закона №223-ФЗ).</a:t>
            </a:r>
          </a:p>
          <a:p>
            <a:pPr marL="360363" indent="-360363">
              <a:buSzPct val="125000"/>
              <a:buFont typeface="Wingdings" panose="05000000000000000000" pitchFamily="2" charset="2"/>
              <a:buChar char="ü"/>
            </a:pPr>
            <a: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Неразмещение годового отчета в ЕИС в установленные сроки (не позднее 1 февраля года, следующего за отчетным) (ч. 8.1. ст. 3 Закона №223-ФЗ).</a:t>
            </a:r>
          </a:p>
          <a:p>
            <a:pPr>
              <a:buSzPct val="125000"/>
            </a:pPr>
            <a:endParaRPr lang="ru-RU" sz="2200" spc="-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buSzPct val="125000"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"/>
                <a:cs typeface="Manrope"/>
              </a:rPr>
              <a:t>На срок до дня размещения заказчиком утвержденного положения о закупке или решения о присоединении к положению о закупке в случае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rope"/>
                <a:cs typeface="Manrope"/>
              </a:rPr>
              <a:t>: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nrope"/>
              <a:cs typeface="Manrope"/>
            </a:endParaRPr>
          </a:p>
          <a:p>
            <a:pPr marL="360363" indent="-360363">
              <a:buSzPct val="125000"/>
              <a:buFont typeface="Wingdings" panose="05000000000000000000" pitchFamily="2" charset="2"/>
              <a:buChar char="ü"/>
            </a:pPr>
            <a:r>
              <a:rPr lang="ru-RU" sz="2200" spc="-8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Неразмещение</a:t>
            </a:r>
            <a: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заказчиком утвержденного им положения о закупке или неприсоединение </a:t>
            </a:r>
            <a:b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 положению о </a:t>
            </a:r>
            <a:r>
              <a:rPr lang="ru-RU" sz="2200" spc="-8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закупке (</a:t>
            </a:r>
            <a: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ч. 5.1. ст. 8 Закона №223-ФЗ).</a:t>
            </a:r>
          </a:p>
          <a:p>
            <a:pPr>
              <a:buSzPct val="125000"/>
            </a:pPr>
            <a:endParaRPr lang="ru-RU" sz="2200" spc="-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0363" indent="-360363">
              <a:buSzPct val="125000"/>
              <a:buFont typeface="Wingdings" panose="05000000000000000000" pitchFamily="2" charset="2"/>
              <a:buChar char="ü"/>
            </a:pPr>
            <a:endParaRPr lang="ru-RU" sz="900" spc="-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116723" y="2766114"/>
            <a:ext cx="7175865" cy="4878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0" b="0" i="0">
                <a:solidFill>
                  <a:schemeClr val="tx1"/>
                </a:solidFill>
                <a:latin typeface="Manrope Medium"/>
                <a:ea typeface="+mj-ea"/>
                <a:cs typeface="Manrope Medium"/>
              </a:defRPr>
            </a:lvl1pPr>
          </a:lstStyle>
          <a:p>
            <a:pPr marL="360363" indent="-360363">
              <a:buSzPct val="125000"/>
              <a:buFont typeface="Wingdings" panose="05000000000000000000" pitchFamily="2" charset="2"/>
              <a:buChar char="ü"/>
            </a:pPr>
            <a:endParaRPr lang="ru-RU" sz="900" spc="-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0363" indent="-360363">
              <a:buSzPct val="125000"/>
              <a:buFont typeface="Wingdings" panose="05000000000000000000" pitchFamily="2" charset="2"/>
              <a:buChar char="ü"/>
            </a:pPr>
            <a: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Несоблюдение электронной формы закупки, когда она обязательна: должностные лица – 10-30 тыс. руб., юр. лица – 100-300 тыс. руб. (ч. 1 ст. 7.32.3 КоАП).</a:t>
            </a:r>
          </a:p>
          <a:p>
            <a:pPr marL="360363" indent="-360363">
              <a:buSzPct val="125000"/>
              <a:buFont typeface="Wingdings" panose="05000000000000000000" pitchFamily="2" charset="2"/>
              <a:buChar char="ü"/>
            </a:pPr>
            <a: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Несоблюдение электронной формы закупки должностным лицом, ранее подвергнутым административному наказанию за аналогичное правонарушение более </a:t>
            </a:r>
            <a:r>
              <a:rPr lang="ru-RU" sz="2200" spc="-8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2х </a:t>
            </a:r>
            <a: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раз: должностные лица - 40-50 тыс. руб. либо дисквалификация от 6 мес. </a:t>
            </a:r>
            <a:b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года (ч. 2 ст. 7.32.3 КоАП).</a:t>
            </a:r>
          </a:p>
          <a:p>
            <a:pPr marL="360363" indent="-360363">
              <a:buSzPct val="125000"/>
              <a:buFont typeface="Wingdings" panose="05000000000000000000" pitchFamily="2" charset="2"/>
              <a:buChar char="ü"/>
            </a:pPr>
            <a: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Нарушение сроков оплаты по договорам с субъектами МСП: должностные лица – 30-50 тыс. руб., юр. лица – 50-100 тыс. руб. (ч. 9 ст. 7.32.3 КоАП).</a:t>
            </a:r>
          </a:p>
          <a:p>
            <a:pPr>
              <a:buSzPct val="125000"/>
            </a:pPr>
            <a:endParaRPr lang="ru-RU" sz="2200" spc="-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1298" y="8299654"/>
            <a:ext cx="9753600" cy="447687"/>
          </a:xfrm>
          <a:prstGeom prst="rect">
            <a:avLst/>
          </a:prstGeom>
          <a:gradFill>
            <a:gsLst>
              <a:gs pos="6000">
                <a:srgbClr val="69AF85"/>
              </a:gs>
              <a:gs pos="100000">
                <a:schemeClr val="bg1"/>
              </a:gs>
              <a:gs pos="100000">
                <a:srgbClr val="E8D8C7"/>
              </a:gs>
            </a:gsLst>
            <a:path path="circle">
              <a:fillToRect r="100000" b="100000"/>
            </a:path>
          </a:gradFill>
        </p:spPr>
        <p:txBody>
          <a:bodyPr wrap="square">
            <a:spAutoFit/>
          </a:bodyPr>
          <a:lstStyle/>
          <a:p>
            <a:r>
              <a:rPr lang="ru-RU" sz="2309" b="1" spc="-8" dirty="0">
                <a:solidFill>
                  <a:prstClr val="white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БЛОКИРОВАНИЕ ЗАКУПОК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46250" y="8747054"/>
            <a:ext cx="12728703" cy="16927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0" b="0" i="0">
                <a:solidFill>
                  <a:schemeClr val="tx1"/>
                </a:solidFill>
                <a:latin typeface="Manrope Medium"/>
                <a:ea typeface="+mj-ea"/>
                <a:cs typeface="Manrope Medium"/>
              </a:defRPr>
            </a:lvl1pPr>
          </a:lstStyle>
          <a:p>
            <a:pPr marL="360363" indent="-360363">
              <a:buSzPct val="125000"/>
              <a:buFont typeface="Wingdings" panose="05000000000000000000" pitchFamily="2" charset="2"/>
              <a:buChar char="ü"/>
            </a:pPr>
            <a: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случае получения отрицательного заключения по результатам оценки или мониторинга соответствия в отношении плана закупок происходит приостановка реализации плана закупок по выбранному перечню ТРУ</a:t>
            </a:r>
          </a:p>
          <a:p>
            <a:pPr>
              <a:buSzPct val="125000"/>
            </a:pPr>
            <a: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(п.16 Положения о проведении оценки соответствия, п.17 Положения о проведении мониторинга соответствия, утвержденных ПП РФ от 29.10.2015 № 1169).</a:t>
            </a:r>
          </a:p>
        </p:txBody>
      </p:sp>
    </p:spTree>
    <p:extLst>
      <p:ext uri="{BB962C8B-B14F-4D97-AF65-F5344CB8AC3E}">
        <p14:creationId xmlns:p14="http://schemas.microsoft.com/office/powerpoint/2010/main" val="4049326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5</a:t>
            </a:fld>
            <a:endParaRPr lang="ru-RU"/>
          </a:p>
        </p:txBody>
      </p:sp>
      <p:sp>
        <p:nvSpPr>
          <p:cNvPr id="4" name="object 20"/>
          <p:cNvSpPr txBox="1"/>
          <p:nvPr/>
        </p:nvSpPr>
        <p:spPr>
          <a:xfrm>
            <a:off x="908050" y="457999"/>
            <a:ext cx="14985725" cy="773924"/>
          </a:xfrm>
          <a:prstGeom prst="rect">
            <a:avLst/>
          </a:prstGeom>
        </p:spPr>
        <p:txBody>
          <a:bodyPr vert="horz" wrap="square" lIns="0" tIns="95879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4400" spc="-15" dirty="0" smtClean="0">
                <a:solidFill>
                  <a:prstClr val="black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Обжалование </a:t>
            </a:r>
            <a:r>
              <a:rPr lang="ru-RU" sz="4400" spc="-15" smtClean="0">
                <a:solidFill>
                  <a:prstClr val="black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в суде или </a:t>
            </a:r>
            <a:r>
              <a:rPr lang="ru-RU" sz="4400" spc="-15" dirty="0" smtClean="0">
                <a:solidFill>
                  <a:prstClr val="black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ФАС</a:t>
            </a:r>
            <a:endParaRPr lang="ru-RU" sz="4400" spc="-15" dirty="0">
              <a:solidFill>
                <a:prstClr val="black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453317" y="2073276"/>
            <a:ext cx="4575944" cy="7162800"/>
          </a:xfrm>
          <a:prstGeom prst="roundRect">
            <a:avLst>
              <a:gd name="adj" fmla="val 50000"/>
            </a:avLst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3600"/>
              </a:spcAft>
            </a:pPr>
            <a:endParaRPr lang="ru-RU" sz="2400" dirty="0">
              <a:solidFill>
                <a:schemeClr val="accent4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056897" y="2884851"/>
            <a:ext cx="33687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14"/>
              </a:spcBef>
            </a:pPr>
            <a:r>
              <a:rPr lang="ru-RU" sz="3000" b="1" dirty="0" smtClean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Ведомственный контроль закупочной деятельности</a:t>
            </a:r>
            <a:endParaRPr lang="ru-RU" sz="3000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565122" y="5244519"/>
            <a:ext cx="43523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600"/>
              </a:spcAft>
            </a:pPr>
            <a:r>
              <a:rPr lang="ru-RU" sz="24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Органы государственной власти и муниципальные органы, осуществляющие функции и полномочия учредителя в отношении </a:t>
            </a:r>
            <a:r>
              <a:rPr lang="ru-RU" sz="2400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заказчика (Статья 6.1 Федерального Закона </a:t>
            </a:r>
            <a:r>
              <a:rPr lang="ru-RU" sz="240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40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№ 223-ФЗ</a:t>
            </a:r>
            <a:r>
              <a:rPr lang="ru-RU" sz="2400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object 26"/>
          <p:cNvSpPr/>
          <p:nvPr/>
        </p:nvSpPr>
        <p:spPr>
          <a:xfrm>
            <a:off x="880364" y="1394415"/>
            <a:ext cx="14250933" cy="682544"/>
          </a:xfrm>
          <a:custGeom>
            <a:avLst/>
            <a:gdLst/>
            <a:ahLst/>
            <a:cxnLst/>
            <a:rect l="l" t="t" r="r" b="b"/>
            <a:pathLst>
              <a:path w="10133965" h="1521459">
                <a:moveTo>
                  <a:pt x="9373349" y="0"/>
                </a:moveTo>
                <a:lnTo>
                  <a:pt x="760615" y="0"/>
                </a:lnTo>
                <a:lnTo>
                  <a:pt x="712513" y="1496"/>
                </a:lnTo>
                <a:lnTo>
                  <a:pt x="665205" y="5926"/>
                </a:lnTo>
                <a:lnTo>
                  <a:pt x="618781" y="13200"/>
                </a:lnTo>
                <a:lnTo>
                  <a:pt x="573331" y="23230"/>
                </a:lnTo>
                <a:lnTo>
                  <a:pt x="528943" y="35926"/>
                </a:lnTo>
                <a:lnTo>
                  <a:pt x="485707" y="51199"/>
                </a:lnTo>
                <a:lnTo>
                  <a:pt x="443711" y="68960"/>
                </a:lnTo>
                <a:lnTo>
                  <a:pt x="403045" y="89120"/>
                </a:lnTo>
                <a:lnTo>
                  <a:pt x="363798" y="111589"/>
                </a:lnTo>
                <a:lnTo>
                  <a:pt x="326058" y="136280"/>
                </a:lnTo>
                <a:lnTo>
                  <a:pt x="289916" y="163101"/>
                </a:lnTo>
                <a:lnTo>
                  <a:pt x="255459" y="191965"/>
                </a:lnTo>
                <a:lnTo>
                  <a:pt x="222778" y="222783"/>
                </a:lnTo>
                <a:lnTo>
                  <a:pt x="191961" y="255465"/>
                </a:lnTo>
                <a:lnTo>
                  <a:pt x="163097" y="289921"/>
                </a:lnTo>
                <a:lnTo>
                  <a:pt x="136276" y="326064"/>
                </a:lnTo>
                <a:lnTo>
                  <a:pt x="111586" y="363804"/>
                </a:lnTo>
                <a:lnTo>
                  <a:pt x="89117" y="403051"/>
                </a:lnTo>
                <a:lnTo>
                  <a:pt x="68958" y="443717"/>
                </a:lnTo>
                <a:lnTo>
                  <a:pt x="51197" y="485712"/>
                </a:lnTo>
                <a:lnTo>
                  <a:pt x="35925" y="528948"/>
                </a:lnTo>
                <a:lnTo>
                  <a:pt x="23229" y="573335"/>
                </a:lnTo>
                <a:lnTo>
                  <a:pt x="13200" y="618785"/>
                </a:lnTo>
                <a:lnTo>
                  <a:pt x="5926" y="665207"/>
                </a:lnTo>
                <a:lnTo>
                  <a:pt x="1496" y="712514"/>
                </a:lnTo>
                <a:lnTo>
                  <a:pt x="0" y="760628"/>
                </a:lnTo>
                <a:lnTo>
                  <a:pt x="1496" y="808731"/>
                </a:lnTo>
                <a:lnTo>
                  <a:pt x="5926" y="856038"/>
                </a:lnTo>
                <a:lnTo>
                  <a:pt x="13200" y="902462"/>
                </a:lnTo>
                <a:lnTo>
                  <a:pt x="23229" y="947912"/>
                </a:lnTo>
                <a:lnTo>
                  <a:pt x="35925" y="992300"/>
                </a:lnTo>
                <a:lnTo>
                  <a:pt x="51197" y="1035536"/>
                </a:lnTo>
                <a:lnTo>
                  <a:pt x="68958" y="1077532"/>
                </a:lnTo>
                <a:lnTo>
                  <a:pt x="89117" y="1118198"/>
                </a:lnTo>
                <a:lnTo>
                  <a:pt x="111586" y="1157445"/>
                </a:lnTo>
                <a:lnTo>
                  <a:pt x="136276" y="1195185"/>
                </a:lnTo>
                <a:lnTo>
                  <a:pt x="163097" y="1231327"/>
                </a:lnTo>
                <a:lnTo>
                  <a:pt x="191961" y="1265784"/>
                </a:lnTo>
                <a:lnTo>
                  <a:pt x="222778" y="1298465"/>
                </a:lnTo>
                <a:lnTo>
                  <a:pt x="255459" y="1329282"/>
                </a:lnTo>
                <a:lnTo>
                  <a:pt x="289916" y="1358146"/>
                </a:lnTo>
                <a:lnTo>
                  <a:pt x="326058" y="1384967"/>
                </a:lnTo>
                <a:lnTo>
                  <a:pt x="363798" y="1409657"/>
                </a:lnTo>
                <a:lnTo>
                  <a:pt x="403045" y="1432126"/>
                </a:lnTo>
                <a:lnTo>
                  <a:pt x="443711" y="1452285"/>
                </a:lnTo>
                <a:lnTo>
                  <a:pt x="485707" y="1470046"/>
                </a:lnTo>
                <a:lnTo>
                  <a:pt x="528943" y="1485318"/>
                </a:lnTo>
                <a:lnTo>
                  <a:pt x="573331" y="1498014"/>
                </a:lnTo>
                <a:lnTo>
                  <a:pt x="618781" y="1508043"/>
                </a:lnTo>
                <a:lnTo>
                  <a:pt x="665205" y="1515317"/>
                </a:lnTo>
                <a:lnTo>
                  <a:pt x="712513" y="1519747"/>
                </a:lnTo>
                <a:lnTo>
                  <a:pt x="760615" y="1521244"/>
                </a:lnTo>
                <a:lnTo>
                  <a:pt x="9373349" y="1521244"/>
                </a:lnTo>
                <a:lnTo>
                  <a:pt x="9421451" y="1519747"/>
                </a:lnTo>
                <a:lnTo>
                  <a:pt x="9468759" y="1515317"/>
                </a:lnTo>
                <a:lnTo>
                  <a:pt x="9515183" y="1508043"/>
                </a:lnTo>
                <a:lnTo>
                  <a:pt x="9560633" y="1498014"/>
                </a:lnTo>
                <a:lnTo>
                  <a:pt x="9605021" y="1485318"/>
                </a:lnTo>
                <a:lnTo>
                  <a:pt x="9648257" y="1470046"/>
                </a:lnTo>
                <a:lnTo>
                  <a:pt x="9690253" y="1452285"/>
                </a:lnTo>
                <a:lnTo>
                  <a:pt x="9730919" y="1432126"/>
                </a:lnTo>
                <a:lnTo>
                  <a:pt x="9770166" y="1409657"/>
                </a:lnTo>
                <a:lnTo>
                  <a:pt x="9807906" y="1384967"/>
                </a:lnTo>
                <a:lnTo>
                  <a:pt x="9844048" y="1358146"/>
                </a:lnTo>
                <a:lnTo>
                  <a:pt x="9878505" y="1329282"/>
                </a:lnTo>
                <a:lnTo>
                  <a:pt x="9911186" y="1298465"/>
                </a:lnTo>
                <a:lnTo>
                  <a:pt x="9942003" y="1265784"/>
                </a:lnTo>
                <a:lnTo>
                  <a:pt x="9970867" y="1231327"/>
                </a:lnTo>
                <a:lnTo>
                  <a:pt x="9997688" y="1195185"/>
                </a:lnTo>
                <a:lnTo>
                  <a:pt x="10022378" y="1157445"/>
                </a:lnTo>
                <a:lnTo>
                  <a:pt x="10044847" y="1118198"/>
                </a:lnTo>
                <a:lnTo>
                  <a:pt x="10065006" y="1077532"/>
                </a:lnTo>
                <a:lnTo>
                  <a:pt x="10082767" y="1035536"/>
                </a:lnTo>
                <a:lnTo>
                  <a:pt x="10098039" y="992300"/>
                </a:lnTo>
                <a:lnTo>
                  <a:pt x="10110735" y="947912"/>
                </a:lnTo>
                <a:lnTo>
                  <a:pt x="10120764" y="902462"/>
                </a:lnTo>
                <a:lnTo>
                  <a:pt x="10128038" y="856038"/>
                </a:lnTo>
                <a:lnTo>
                  <a:pt x="10132468" y="808731"/>
                </a:lnTo>
                <a:lnTo>
                  <a:pt x="10133965" y="760615"/>
                </a:lnTo>
                <a:lnTo>
                  <a:pt x="10132468" y="712514"/>
                </a:lnTo>
                <a:lnTo>
                  <a:pt x="10128038" y="665207"/>
                </a:lnTo>
                <a:lnTo>
                  <a:pt x="10120764" y="618785"/>
                </a:lnTo>
                <a:lnTo>
                  <a:pt x="10110735" y="573335"/>
                </a:lnTo>
                <a:lnTo>
                  <a:pt x="10098039" y="528948"/>
                </a:lnTo>
                <a:lnTo>
                  <a:pt x="10082767" y="485712"/>
                </a:lnTo>
                <a:lnTo>
                  <a:pt x="10065006" y="443717"/>
                </a:lnTo>
                <a:lnTo>
                  <a:pt x="10044847" y="403051"/>
                </a:lnTo>
                <a:lnTo>
                  <a:pt x="10022378" y="363804"/>
                </a:lnTo>
                <a:lnTo>
                  <a:pt x="9997688" y="326064"/>
                </a:lnTo>
                <a:lnTo>
                  <a:pt x="9970867" y="289921"/>
                </a:lnTo>
                <a:lnTo>
                  <a:pt x="9942003" y="255465"/>
                </a:lnTo>
                <a:lnTo>
                  <a:pt x="9911186" y="222783"/>
                </a:lnTo>
                <a:lnTo>
                  <a:pt x="9878505" y="191965"/>
                </a:lnTo>
                <a:lnTo>
                  <a:pt x="9844048" y="163101"/>
                </a:lnTo>
                <a:lnTo>
                  <a:pt x="9807906" y="136280"/>
                </a:lnTo>
                <a:lnTo>
                  <a:pt x="9770166" y="111589"/>
                </a:lnTo>
                <a:lnTo>
                  <a:pt x="9730919" y="89120"/>
                </a:lnTo>
                <a:lnTo>
                  <a:pt x="9690253" y="68960"/>
                </a:lnTo>
                <a:lnTo>
                  <a:pt x="9648257" y="51199"/>
                </a:lnTo>
                <a:lnTo>
                  <a:pt x="9605021" y="35926"/>
                </a:lnTo>
                <a:lnTo>
                  <a:pt x="9560633" y="23230"/>
                </a:lnTo>
                <a:lnTo>
                  <a:pt x="9515183" y="13200"/>
                </a:lnTo>
                <a:lnTo>
                  <a:pt x="9468759" y="5926"/>
                </a:lnTo>
                <a:lnTo>
                  <a:pt x="9421451" y="1496"/>
                </a:lnTo>
                <a:lnTo>
                  <a:pt x="9373349" y="0"/>
                </a:lnTo>
                <a:close/>
              </a:path>
            </a:pathLst>
          </a:custGeom>
          <a:gradFill flip="none" rotWithShape="1">
            <a:gsLst>
              <a:gs pos="38520">
                <a:srgbClr val="786AAA"/>
              </a:gs>
              <a:gs pos="70256">
                <a:srgbClr val="FF6362"/>
              </a:gs>
              <a:gs pos="33000">
                <a:srgbClr val="5E6BBA"/>
              </a:gs>
              <a:gs pos="11000">
                <a:srgbClr val="006EF3"/>
              </a:gs>
              <a:gs pos="89000">
                <a:srgbClr val="FF6362"/>
              </a:gs>
              <a:gs pos="56000">
                <a:srgbClr val="C96879"/>
              </a:gs>
            </a:gsLst>
            <a:lin ang="10800000" scaled="1"/>
            <a:tileRect/>
          </a:gradFill>
        </p:spPr>
        <p:txBody>
          <a:bodyPr wrap="square" lIns="0" tIns="0" rIns="0" bIns="0" rtlCol="0" anchor="ctr"/>
          <a:lstStyle/>
          <a:p>
            <a:pPr marL="11516" marR="4607" lvl="0" indent="0" algn="ctr" defTabSz="914400" rtl="0" eaLnBrk="1" fontAlgn="auto" latinLnBrk="0" hangingPunct="1">
              <a:lnSpc>
                <a:spcPct val="110000"/>
              </a:lnSpc>
              <a:spcBef>
                <a:spcPts val="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9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Части 9 и 12 Статьи</a:t>
            </a:r>
            <a:r>
              <a:rPr kumimoji="0" lang="ru-RU" sz="2800" b="1" i="0" u="none" strike="noStrike" kern="1200" cap="none" spc="-9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3 </a:t>
            </a:r>
            <a:r>
              <a:rPr kumimoji="0" lang="ru-RU" sz="2800" b="1" i="0" u="none" strike="noStrike" kern="1200" cap="none" spc="-9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Федерального</a:t>
            </a:r>
            <a:r>
              <a:rPr kumimoji="0" lang="ru-RU" sz="2800" b="1" i="0" u="none" strike="noStrike" kern="1200" cap="none" spc="-9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закона </a:t>
            </a:r>
            <a:r>
              <a:rPr kumimoji="0" lang="ru-RU" sz="2800" b="1" i="0" u="none" strike="noStrike" kern="1200" cap="none" spc="-9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№ </a:t>
            </a:r>
            <a:r>
              <a:rPr kumimoji="0" lang="ru-RU" sz="2800" b="1" i="0" u="none" strike="noStrike" kern="1200" cap="none" spc="-9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223-ФЗ</a:t>
            </a:r>
            <a:endParaRPr kumimoji="0" lang="ru-RU" sz="2800" b="1" i="0" u="none" strike="noStrike" kern="1200" cap="none" spc="-9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586222" y="2454275"/>
            <a:ext cx="3532385" cy="2957290"/>
            <a:chOff x="586222" y="2454275"/>
            <a:chExt cx="3532385" cy="295729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86222" y="2454275"/>
              <a:ext cx="3532385" cy="295729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20"/>
            <p:cNvSpPr txBox="1"/>
            <p:nvPr/>
          </p:nvSpPr>
          <p:spPr>
            <a:xfrm>
              <a:off x="921302" y="2572469"/>
              <a:ext cx="3007392" cy="2559028"/>
            </a:xfrm>
            <a:prstGeom prst="rect">
              <a:avLst/>
            </a:prstGeom>
          </p:spPr>
          <p:txBody>
            <a:bodyPr vert="horz" wrap="square" lIns="0" tIns="95879" rIns="0" bIns="0" rtlCol="0">
              <a:spAutoFit/>
            </a:bodyPr>
            <a:lstStyle/>
            <a:p>
              <a:pPr marL="12700" algn="ctr">
                <a:spcBef>
                  <a:spcPts val="95"/>
                </a:spcBef>
              </a:pPr>
              <a:r>
                <a:rPr lang="ru-RU" sz="16000" b="1" spc="-15" dirty="0" smtClean="0">
                  <a:solidFill>
                    <a:srgbClr val="0070C0"/>
                  </a:solidFill>
                  <a:latin typeface="Segoe UI" panose="020B0502040204020203" pitchFamily="34" charset="0"/>
                  <a:ea typeface="PT Root UI" panose="020B0303020202020204" pitchFamily="34" charset="-52"/>
                  <a:cs typeface="Segoe UI" panose="020B0502040204020203" pitchFamily="34" charset="0"/>
                </a:rPr>
                <a:t>УО</a:t>
              </a:r>
              <a:endParaRPr lang="ru-RU" sz="16000" b="1" spc="-15" dirty="0">
                <a:solidFill>
                  <a:srgbClr val="0070C0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0643015" y="1973133"/>
            <a:ext cx="4529675" cy="1943475"/>
            <a:chOff x="10590790" y="2058367"/>
            <a:chExt cx="4529675" cy="298355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0965967" y="2454277"/>
              <a:ext cx="3962883" cy="257354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20"/>
            <p:cNvSpPr txBox="1"/>
            <p:nvPr/>
          </p:nvSpPr>
          <p:spPr>
            <a:xfrm>
              <a:off x="10590790" y="2058367"/>
              <a:ext cx="4529675" cy="2983551"/>
            </a:xfrm>
            <a:prstGeom prst="rect">
              <a:avLst/>
            </a:prstGeom>
          </p:spPr>
          <p:txBody>
            <a:bodyPr vert="horz" wrap="square" lIns="0" tIns="95879" rIns="0" bIns="0" rtlCol="0">
              <a:spAutoFit/>
            </a:bodyPr>
            <a:lstStyle/>
            <a:p>
              <a:pPr marL="12700" algn="ctr">
                <a:spcBef>
                  <a:spcPts val="95"/>
                </a:spcBef>
              </a:pPr>
              <a:r>
                <a:rPr lang="ru-RU" sz="12000" b="1" spc="-15" dirty="0" smtClean="0">
                  <a:solidFill>
                    <a:srgbClr val="FF6464"/>
                  </a:solidFill>
                  <a:latin typeface="Segoe UI" panose="020B0502040204020203" pitchFamily="34" charset="0"/>
                  <a:ea typeface="PT Root UI" panose="020B0303020202020204" pitchFamily="34" charset="-52"/>
                  <a:cs typeface="Segoe UI" panose="020B0502040204020203" pitchFamily="34" charset="0"/>
                </a:rPr>
                <a:t>СУД</a:t>
              </a:r>
              <a:endParaRPr lang="ru-RU" sz="12000" b="1" spc="-15" dirty="0">
                <a:solidFill>
                  <a:srgbClr val="FF6464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453161" y="2339607"/>
            <a:ext cx="6193323" cy="3186625"/>
            <a:chOff x="4849328" y="2239448"/>
            <a:chExt cx="6193323" cy="3186625"/>
          </a:xfrm>
        </p:grpSpPr>
        <p:sp>
          <p:nvSpPr>
            <p:cNvPr id="17" name="Стрелка вниз 16"/>
            <p:cNvSpPr/>
            <p:nvPr/>
          </p:nvSpPr>
          <p:spPr>
            <a:xfrm rot="16200000">
              <a:off x="6451795" y="835217"/>
              <a:ext cx="3186625" cy="5995087"/>
            </a:xfrm>
            <a:prstGeom prst="downArrow">
              <a:avLst/>
            </a:prstGeom>
            <a:solidFill>
              <a:srgbClr val="006EF3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968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328" y="2943559"/>
              <a:ext cx="1781472" cy="1781472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6187029" y="3010157"/>
              <a:ext cx="4681354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Жалоба на заказчиков, находящихся в процедуре оценки/мониторинга</a:t>
              </a:r>
              <a:endParaRPr lang="ru-RU" sz="28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3" name="Заголовок 1"/>
          <p:cNvSpPr txBox="1">
            <a:spLocks/>
          </p:cNvSpPr>
          <p:nvPr/>
        </p:nvSpPr>
        <p:spPr>
          <a:xfrm>
            <a:off x="921302" y="6962673"/>
            <a:ext cx="14007548" cy="38625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0" b="0" i="0">
                <a:solidFill>
                  <a:schemeClr val="tx1"/>
                </a:solidFill>
                <a:latin typeface="Manrope Medium"/>
                <a:ea typeface="+mj-ea"/>
                <a:cs typeface="Manrope Medium"/>
              </a:defRPr>
            </a:lvl1pPr>
          </a:lstStyle>
          <a:p>
            <a:pPr marL="360363" indent="-360363">
              <a:buSzPct val="125000"/>
              <a:buFont typeface="Wingdings" panose="05000000000000000000" pitchFamily="2" charset="2"/>
              <a:buChar char="ü"/>
            </a:pPr>
            <a: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осуществление заказчиком закупки с нарушением требований </a:t>
            </a:r>
            <a:r>
              <a:rPr lang="ru-RU" sz="2200" spc="-8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законодательства и (или</a:t>
            </a:r>
            <a: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порядка подготовки и (или) осуществления закупки, содержащегося в утвержденном и </a:t>
            </a:r>
            <a:r>
              <a:rPr lang="ru-RU" sz="2200" spc="-8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размещенном в ЕИС </a:t>
            </a:r>
            <a: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положении о закупке такого </a:t>
            </a:r>
            <a:r>
              <a:rPr lang="ru-RU" sz="2200" spc="-8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заказчика;</a:t>
            </a:r>
            <a:endParaRPr lang="ru-RU" sz="2200" spc="-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0363" indent="-360363">
              <a:buSzPct val="125000"/>
              <a:buFont typeface="Wingdings" panose="05000000000000000000" pitchFamily="2" charset="2"/>
              <a:buChar char="ü"/>
            </a:pPr>
            <a: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предъявление к участникам закупки требований, не предусмотренных документацией </a:t>
            </a:r>
            <a:r>
              <a:rPr lang="ru-RU" sz="2200" spc="-8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конкурентной закупке;</a:t>
            </a:r>
          </a:p>
          <a:p>
            <a:pPr marL="360363" indent="-360363">
              <a:buSzPct val="125000"/>
              <a:buFont typeface="Wingdings" panose="05000000000000000000" pitchFamily="2" charset="2"/>
              <a:buChar char="ü"/>
            </a:pPr>
            <a: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осуществление заказчиками закупки </a:t>
            </a:r>
            <a:r>
              <a:rPr lang="ru-RU" sz="2200" spc="-8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ТРУ в </a:t>
            </a:r>
            <a: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отсутствие утвержденного </a:t>
            </a:r>
            <a:r>
              <a:rPr lang="ru-RU" sz="2200" spc="-8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размещенного </a:t>
            </a:r>
            <a: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200" spc="-8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ЕИС положения </a:t>
            </a:r>
            <a: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закупке и без применения </a:t>
            </a:r>
            <a:r>
              <a:rPr lang="ru-RU" sz="2200" spc="-8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положений Федерального </a:t>
            </a:r>
            <a: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закона </a:t>
            </a:r>
            <a:r>
              <a:rPr lang="ru-RU" sz="2200" spc="-8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№ 44-ФЗ, </a:t>
            </a:r>
            <a: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включая нарушение </a:t>
            </a:r>
            <a:r>
              <a:rPr lang="ru-RU" sz="2200" spc="-8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порядка применения </a:t>
            </a:r>
            <a: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указанных </a:t>
            </a:r>
            <a:r>
              <a:rPr lang="ru-RU" sz="2200" spc="-8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положений;</a:t>
            </a:r>
          </a:p>
          <a:p>
            <a:pPr marL="360363" indent="-360363">
              <a:buSzPct val="125000"/>
              <a:buFont typeface="Wingdings" panose="05000000000000000000" pitchFamily="2" charset="2"/>
              <a:buChar char="ü"/>
            </a:pPr>
            <a:r>
              <a:rPr lang="ru-RU" sz="2200" spc="-8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неразмещение</a:t>
            </a:r>
            <a:r>
              <a:rPr lang="ru-RU" sz="2200" spc="-8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200" spc="-8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ЕИС информации </a:t>
            </a:r>
            <a: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или размещение </a:t>
            </a:r>
            <a:r>
              <a:rPr lang="ru-RU" sz="2200" spc="-8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недостоверной информации </a:t>
            </a:r>
            <a:r>
              <a:rPr lang="ru-RU" sz="2200" spc="-8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годовом объеме закупки, которую заказчики обязаны осуществить у субъектов </a:t>
            </a:r>
            <a:r>
              <a:rPr lang="ru-RU" sz="2200" spc="-8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МСП.</a:t>
            </a:r>
          </a:p>
          <a:p>
            <a:pPr>
              <a:buSzPct val="125000"/>
            </a:pPr>
            <a:endParaRPr lang="ru-RU" sz="2200" spc="-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0363" indent="-360363">
              <a:buSzPct val="125000"/>
              <a:buFont typeface="Wingdings" panose="05000000000000000000" pitchFamily="2" charset="2"/>
              <a:buChar char="ü"/>
            </a:pPr>
            <a:endParaRPr lang="ru-RU" sz="900" spc="-8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80364" y="6001517"/>
            <a:ext cx="14035234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3600" b="1" spc="-8" dirty="0" smtClean="0">
                <a:solidFill>
                  <a:prstClr val="white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ОБЖАЛОВАНИЕ ПРОИЗВОДИТСЯ В СЛУЧАЯХ:</a:t>
            </a:r>
            <a:endParaRPr lang="ru-RU" sz="3600" b="1" spc="-8" dirty="0">
              <a:solidFill>
                <a:prstClr val="white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0643015" y="3840237"/>
            <a:ext cx="4529675" cy="1934294"/>
            <a:chOff x="10590790" y="2058367"/>
            <a:chExt cx="4529675" cy="2969457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10965967" y="2454277"/>
              <a:ext cx="3962883" cy="257354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0"/>
            <p:cNvSpPr txBox="1"/>
            <p:nvPr/>
          </p:nvSpPr>
          <p:spPr>
            <a:xfrm>
              <a:off x="10590790" y="2058367"/>
              <a:ext cx="4529675" cy="1943475"/>
            </a:xfrm>
            <a:prstGeom prst="rect">
              <a:avLst/>
            </a:prstGeom>
          </p:spPr>
          <p:txBody>
            <a:bodyPr vert="horz" wrap="square" lIns="0" tIns="95879" rIns="0" bIns="0" rtlCol="0">
              <a:spAutoFit/>
            </a:bodyPr>
            <a:lstStyle/>
            <a:p>
              <a:pPr marL="12700" algn="ctr">
                <a:spcBef>
                  <a:spcPts val="95"/>
                </a:spcBef>
              </a:pPr>
              <a:r>
                <a:rPr lang="ru-RU" sz="12000" b="1" spc="-15" dirty="0" smtClean="0">
                  <a:solidFill>
                    <a:srgbClr val="FF6464"/>
                  </a:solidFill>
                  <a:latin typeface="Segoe UI" panose="020B0502040204020203" pitchFamily="34" charset="0"/>
                  <a:ea typeface="PT Root UI" panose="020B0303020202020204" pitchFamily="34" charset="-52"/>
                  <a:cs typeface="Segoe UI" panose="020B0502040204020203" pitchFamily="34" charset="0"/>
                </a:rPr>
                <a:t>ФАС</a:t>
              </a:r>
              <a:endParaRPr lang="ru-RU" sz="12000" b="1" spc="-15" dirty="0">
                <a:solidFill>
                  <a:srgbClr val="FF6464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9732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91961" y="3478217"/>
            <a:ext cx="4764690" cy="2708434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ru-RU" sz="1600" dirty="0"/>
              <a:t>АО "ПТИЦЕФАБРИКА "РЕФТИНСКАЯ"</a:t>
            </a:r>
          </a:p>
          <a:p>
            <a:pPr marL="342900" indent="-342900">
              <a:buFontTx/>
              <a:buChar char="-"/>
            </a:pPr>
            <a:r>
              <a:rPr lang="ru-RU" sz="1600" dirty="0"/>
              <a:t>АО "БОГДАНОВИЧСКИЙ КОМБИКОРМОВЫЙ ЗАВОД"</a:t>
            </a:r>
          </a:p>
          <a:p>
            <a:pPr marL="342900" indent="-342900">
              <a:buFontTx/>
              <a:buChar char="-"/>
            </a:pPr>
            <a:r>
              <a:rPr lang="ru-RU" sz="1600" dirty="0"/>
              <a:t>ГАУЗ СО "ВЕРХНЕПЫШМИНСКАЯ ЦГБ ИМ. П.Д. БОРОДИНА"</a:t>
            </a:r>
          </a:p>
          <a:p>
            <a:pPr marL="342900" indent="-342900">
              <a:buFontTx/>
              <a:buChar char="-"/>
            </a:pPr>
            <a:r>
              <a:rPr lang="ru-RU" sz="1600" dirty="0"/>
              <a:t>ГАУЗ СО "ИРБИТСКАЯ ЦГБ"</a:t>
            </a:r>
          </a:p>
          <a:p>
            <a:pPr marL="342900" indent="-342900">
              <a:buFontTx/>
              <a:buChar char="-"/>
            </a:pPr>
            <a:r>
              <a:rPr lang="ru-RU" sz="1600" dirty="0"/>
              <a:t>ООО"АГРОФИРМА "ИРБИТСКАЯ"</a:t>
            </a:r>
          </a:p>
          <a:p>
            <a:pPr marL="342900" indent="-342900">
              <a:buFontTx/>
              <a:buChar char="-"/>
            </a:pPr>
            <a:r>
              <a:rPr lang="ru-RU" sz="1600" dirty="0"/>
              <a:t>АО "ВОДОКАНАЛ КУ"</a:t>
            </a:r>
          </a:p>
          <a:p>
            <a:pPr marL="342900" indent="-342900">
              <a:buFontTx/>
              <a:buChar char="-"/>
            </a:pPr>
            <a:r>
              <a:rPr lang="ru-RU" sz="1600" dirty="0"/>
              <a:t>ГАУЗ СО "ГБ Г. КАМЕНСК-УРАЛЬСКИЙ"</a:t>
            </a:r>
          </a:p>
          <a:p>
            <a:pPr marL="342900" indent="-342900">
              <a:buFontTx/>
              <a:buChar char="-"/>
            </a:pPr>
            <a:r>
              <a:rPr lang="ru-RU" sz="1600" dirty="0"/>
              <a:t>АО"ПТИЦЕФАБРИКА "ПЕРВОУРАЛЬСКАЯ"</a:t>
            </a:r>
          </a:p>
          <a:p>
            <a:pPr marL="342900" indent="-342900">
              <a:buFontTx/>
              <a:buChar char="-"/>
            </a:pPr>
            <a:r>
              <a:rPr lang="ru-RU" sz="1600" dirty="0"/>
              <a:t>ГАУЗ СО "МИАЦ"</a:t>
            </a:r>
          </a:p>
          <a:p>
            <a:pPr marL="342900" indent="-342900">
              <a:buFontTx/>
              <a:buChar char="-"/>
            </a:pPr>
            <a:r>
              <a:rPr lang="ru-RU" sz="1600" dirty="0"/>
              <a:t>ГАУЗ СО "СОКП ГОСПИТАЛЬ ДЛЯ ВЕТЕРАНОВ ВОЙН"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object 20"/>
          <p:cNvSpPr txBox="1"/>
          <p:nvPr/>
        </p:nvSpPr>
        <p:spPr>
          <a:xfrm>
            <a:off x="804340" y="-144732"/>
            <a:ext cx="12303560" cy="1451032"/>
          </a:xfrm>
          <a:prstGeom prst="rect">
            <a:avLst/>
          </a:prstGeom>
        </p:spPr>
        <p:txBody>
          <a:bodyPr vert="horz" wrap="square" lIns="0" tIns="95879" rIns="0" bIns="0" rtlCol="0">
            <a:spAutoFit/>
          </a:bodyPr>
          <a:lstStyle/>
          <a:p>
            <a:r>
              <a:rPr lang="ru-RU" sz="4400" b="1" spc="-15" dirty="0">
                <a:solidFill>
                  <a:prstClr val="black"/>
                </a:solidFill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Расширение перечня региональных заказчиков</a:t>
            </a:r>
          </a:p>
          <a:p>
            <a:r>
              <a:rPr lang="ru-RU" sz="4400" b="1" spc="-15" dirty="0">
                <a:solidFill>
                  <a:prstClr val="black"/>
                </a:solidFill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на территории </a:t>
            </a:r>
            <a:r>
              <a:rPr lang="ru-RU" sz="4400" b="1" spc="-15" dirty="0" smtClean="0">
                <a:solidFill>
                  <a:prstClr val="black"/>
                </a:solidFill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Свердловской области</a:t>
            </a:r>
            <a:endParaRPr lang="ru-RU" sz="4400" b="1" spc="-15" dirty="0">
              <a:solidFill>
                <a:prstClr val="black"/>
              </a:solidFill>
              <a:latin typeface="PT Root UI" panose="020B0303020202020204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28" name="object 26"/>
          <p:cNvSpPr/>
          <p:nvPr/>
        </p:nvSpPr>
        <p:spPr>
          <a:xfrm>
            <a:off x="835133" y="2050574"/>
            <a:ext cx="11666616" cy="545142"/>
          </a:xfrm>
          <a:custGeom>
            <a:avLst/>
            <a:gdLst/>
            <a:ahLst/>
            <a:cxnLst/>
            <a:rect l="l" t="t" r="r" b="b"/>
            <a:pathLst>
              <a:path w="10133965" h="1521459">
                <a:moveTo>
                  <a:pt x="9373349" y="0"/>
                </a:moveTo>
                <a:lnTo>
                  <a:pt x="760615" y="0"/>
                </a:lnTo>
                <a:lnTo>
                  <a:pt x="712513" y="1496"/>
                </a:lnTo>
                <a:lnTo>
                  <a:pt x="665205" y="5926"/>
                </a:lnTo>
                <a:lnTo>
                  <a:pt x="618781" y="13200"/>
                </a:lnTo>
                <a:lnTo>
                  <a:pt x="573331" y="23230"/>
                </a:lnTo>
                <a:lnTo>
                  <a:pt x="528943" y="35926"/>
                </a:lnTo>
                <a:lnTo>
                  <a:pt x="485707" y="51199"/>
                </a:lnTo>
                <a:lnTo>
                  <a:pt x="443711" y="68960"/>
                </a:lnTo>
                <a:lnTo>
                  <a:pt x="403045" y="89120"/>
                </a:lnTo>
                <a:lnTo>
                  <a:pt x="363798" y="111589"/>
                </a:lnTo>
                <a:lnTo>
                  <a:pt x="326058" y="136280"/>
                </a:lnTo>
                <a:lnTo>
                  <a:pt x="289916" y="163101"/>
                </a:lnTo>
                <a:lnTo>
                  <a:pt x="255459" y="191965"/>
                </a:lnTo>
                <a:lnTo>
                  <a:pt x="222778" y="222783"/>
                </a:lnTo>
                <a:lnTo>
                  <a:pt x="191961" y="255465"/>
                </a:lnTo>
                <a:lnTo>
                  <a:pt x="163097" y="289921"/>
                </a:lnTo>
                <a:lnTo>
                  <a:pt x="136276" y="326064"/>
                </a:lnTo>
                <a:lnTo>
                  <a:pt x="111586" y="363804"/>
                </a:lnTo>
                <a:lnTo>
                  <a:pt x="89117" y="403051"/>
                </a:lnTo>
                <a:lnTo>
                  <a:pt x="68958" y="443717"/>
                </a:lnTo>
                <a:lnTo>
                  <a:pt x="51197" y="485712"/>
                </a:lnTo>
                <a:lnTo>
                  <a:pt x="35925" y="528948"/>
                </a:lnTo>
                <a:lnTo>
                  <a:pt x="23229" y="573335"/>
                </a:lnTo>
                <a:lnTo>
                  <a:pt x="13200" y="618785"/>
                </a:lnTo>
                <a:lnTo>
                  <a:pt x="5926" y="665207"/>
                </a:lnTo>
                <a:lnTo>
                  <a:pt x="1496" y="712514"/>
                </a:lnTo>
                <a:lnTo>
                  <a:pt x="0" y="760628"/>
                </a:lnTo>
                <a:lnTo>
                  <a:pt x="1496" y="808731"/>
                </a:lnTo>
                <a:lnTo>
                  <a:pt x="5926" y="856038"/>
                </a:lnTo>
                <a:lnTo>
                  <a:pt x="13200" y="902462"/>
                </a:lnTo>
                <a:lnTo>
                  <a:pt x="23229" y="947912"/>
                </a:lnTo>
                <a:lnTo>
                  <a:pt x="35925" y="992300"/>
                </a:lnTo>
                <a:lnTo>
                  <a:pt x="51197" y="1035536"/>
                </a:lnTo>
                <a:lnTo>
                  <a:pt x="68958" y="1077532"/>
                </a:lnTo>
                <a:lnTo>
                  <a:pt x="89117" y="1118198"/>
                </a:lnTo>
                <a:lnTo>
                  <a:pt x="111586" y="1157445"/>
                </a:lnTo>
                <a:lnTo>
                  <a:pt x="136276" y="1195185"/>
                </a:lnTo>
                <a:lnTo>
                  <a:pt x="163097" y="1231327"/>
                </a:lnTo>
                <a:lnTo>
                  <a:pt x="191961" y="1265784"/>
                </a:lnTo>
                <a:lnTo>
                  <a:pt x="222778" y="1298465"/>
                </a:lnTo>
                <a:lnTo>
                  <a:pt x="255459" y="1329282"/>
                </a:lnTo>
                <a:lnTo>
                  <a:pt x="289916" y="1358146"/>
                </a:lnTo>
                <a:lnTo>
                  <a:pt x="326058" y="1384967"/>
                </a:lnTo>
                <a:lnTo>
                  <a:pt x="363798" y="1409657"/>
                </a:lnTo>
                <a:lnTo>
                  <a:pt x="403045" y="1432126"/>
                </a:lnTo>
                <a:lnTo>
                  <a:pt x="443711" y="1452285"/>
                </a:lnTo>
                <a:lnTo>
                  <a:pt x="485707" y="1470046"/>
                </a:lnTo>
                <a:lnTo>
                  <a:pt x="528943" y="1485318"/>
                </a:lnTo>
                <a:lnTo>
                  <a:pt x="573331" y="1498014"/>
                </a:lnTo>
                <a:lnTo>
                  <a:pt x="618781" y="1508043"/>
                </a:lnTo>
                <a:lnTo>
                  <a:pt x="665205" y="1515317"/>
                </a:lnTo>
                <a:lnTo>
                  <a:pt x="712513" y="1519747"/>
                </a:lnTo>
                <a:lnTo>
                  <a:pt x="760615" y="1521244"/>
                </a:lnTo>
                <a:lnTo>
                  <a:pt x="9373349" y="1521244"/>
                </a:lnTo>
                <a:lnTo>
                  <a:pt x="9421451" y="1519747"/>
                </a:lnTo>
                <a:lnTo>
                  <a:pt x="9468759" y="1515317"/>
                </a:lnTo>
                <a:lnTo>
                  <a:pt x="9515183" y="1508043"/>
                </a:lnTo>
                <a:lnTo>
                  <a:pt x="9560633" y="1498014"/>
                </a:lnTo>
                <a:lnTo>
                  <a:pt x="9605021" y="1485318"/>
                </a:lnTo>
                <a:lnTo>
                  <a:pt x="9648257" y="1470046"/>
                </a:lnTo>
                <a:lnTo>
                  <a:pt x="9690253" y="1452285"/>
                </a:lnTo>
                <a:lnTo>
                  <a:pt x="9730919" y="1432126"/>
                </a:lnTo>
                <a:lnTo>
                  <a:pt x="9770166" y="1409657"/>
                </a:lnTo>
                <a:lnTo>
                  <a:pt x="9807906" y="1384967"/>
                </a:lnTo>
                <a:lnTo>
                  <a:pt x="9844048" y="1358146"/>
                </a:lnTo>
                <a:lnTo>
                  <a:pt x="9878505" y="1329282"/>
                </a:lnTo>
                <a:lnTo>
                  <a:pt x="9911186" y="1298465"/>
                </a:lnTo>
                <a:lnTo>
                  <a:pt x="9942003" y="1265784"/>
                </a:lnTo>
                <a:lnTo>
                  <a:pt x="9970867" y="1231327"/>
                </a:lnTo>
                <a:lnTo>
                  <a:pt x="9997688" y="1195185"/>
                </a:lnTo>
                <a:lnTo>
                  <a:pt x="10022378" y="1157445"/>
                </a:lnTo>
                <a:lnTo>
                  <a:pt x="10044847" y="1118198"/>
                </a:lnTo>
                <a:lnTo>
                  <a:pt x="10065006" y="1077532"/>
                </a:lnTo>
                <a:lnTo>
                  <a:pt x="10082767" y="1035536"/>
                </a:lnTo>
                <a:lnTo>
                  <a:pt x="10098039" y="992300"/>
                </a:lnTo>
                <a:lnTo>
                  <a:pt x="10110735" y="947912"/>
                </a:lnTo>
                <a:lnTo>
                  <a:pt x="10120764" y="902462"/>
                </a:lnTo>
                <a:lnTo>
                  <a:pt x="10128038" y="856038"/>
                </a:lnTo>
                <a:lnTo>
                  <a:pt x="10132468" y="808731"/>
                </a:lnTo>
                <a:lnTo>
                  <a:pt x="10133965" y="760615"/>
                </a:lnTo>
                <a:lnTo>
                  <a:pt x="10132468" y="712514"/>
                </a:lnTo>
                <a:lnTo>
                  <a:pt x="10128038" y="665207"/>
                </a:lnTo>
                <a:lnTo>
                  <a:pt x="10120764" y="618785"/>
                </a:lnTo>
                <a:lnTo>
                  <a:pt x="10110735" y="573335"/>
                </a:lnTo>
                <a:lnTo>
                  <a:pt x="10098039" y="528948"/>
                </a:lnTo>
                <a:lnTo>
                  <a:pt x="10082767" y="485712"/>
                </a:lnTo>
                <a:lnTo>
                  <a:pt x="10065006" y="443717"/>
                </a:lnTo>
                <a:lnTo>
                  <a:pt x="10044847" y="403051"/>
                </a:lnTo>
                <a:lnTo>
                  <a:pt x="10022378" y="363804"/>
                </a:lnTo>
                <a:lnTo>
                  <a:pt x="9997688" y="326064"/>
                </a:lnTo>
                <a:lnTo>
                  <a:pt x="9970867" y="289921"/>
                </a:lnTo>
                <a:lnTo>
                  <a:pt x="9942003" y="255465"/>
                </a:lnTo>
                <a:lnTo>
                  <a:pt x="9911186" y="222783"/>
                </a:lnTo>
                <a:lnTo>
                  <a:pt x="9878505" y="191965"/>
                </a:lnTo>
                <a:lnTo>
                  <a:pt x="9844048" y="163101"/>
                </a:lnTo>
                <a:lnTo>
                  <a:pt x="9807906" y="136280"/>
                </a:lnTo>
                <a:lnTo>
                  <a:pt x="9770166" y="111589"/>
                </a:lnTo>
                <a:lnTo>
                  <a:pt x="9730919" y="89120"/>
                </a:lnTo>
                <a:lnTo>
                  <a:pt x="9690253" y="68960"/>
                </a:lnTo>
                <a:lnTo>
                  <a:pt x="9648257" y="51199"/>
                </a:lnTo>
                <a:lnTo>
                  <a:pt x="9605021" y="35926"/>
                </a:lnTo>
                <a:lnTo>
                  <a:pt x="9560633" y="23230"/>
                </a:lnTo>
                <a:lnTo>
                  <a:pt x="9515183" y="13200"/>
                </a:lnTo>
                <a:lnTo>
                  <a:pt x="9468759" y="5926"/>
                </a:lnTo>
                <a:lnTo>
                  <a:pt x="9421451" y="1496"/>
                </a:lnTo>
                <a:lnTo>
                  <a:pt x="9373349" y="0"/>
                </a:lnTo>
                <a:close/>
              </a:path>
            </a:pathLst>
          </a:custGeom>
          <a:gradFill flip="none" rotWithShape="1">
            <a:gsLst>
              <a:gs pos="38520">
                <a:srgbClr val="786AAA"/>
              </a:gs>
              <a:gs pos="70256">
                <a:srgbClr val="FF6362"/>
              </a:gs>
              <a:gs pos="33000">
                <a:srgbClr val="5E6BBA"/>
              </a:gs>
              <a:gs pos="11000">
                <a:srgbClr val="006EF3"/>
              </a:gs>
              <a:gs pos="89000">
                <a:srgbClr val="FF6362"/>
              </a:gs>
              <a:gs pos="56000">
                <a:srgbClr val="C96879"/>
              </a:gs>
            </a:gsLst>
            <a:lin ang="10800000" scaled="1"/>
            <a:tileRect/>
          </a:gradFill>
        </p:spPr>
        <p:txBody>
          <a:bodyPr wrap="square" lIns="0" tIns="0" rIns="0" bIns="0" rtlCol="0" anchor="ctr"/>
          <a:lstStyle/>
          <a:p>
            <a:pPr marL="11516" marR="4607" algn="ctr">
              <a:lnSpc>
                <a:spcPct val="110000"/>
              </a:lnSpc>
              <a:spcBef>
                <a:spcPts val="86"/>
              </a:spcBef>
            </a:pPr>
            <a:r>
              <a:rPr lang="ru-RU" sz="2800" spc="-9" dirty="0">
                <a:solidFill>
                  <a:prstClr val="white"/>
                </a:solidFill>
                <a:latin typeface="PT Root UI" panose="020B0303020202020204"/>
                <a:ea typeface="Segoe UI" panose="020B0502040204020203" pitchFamily="34" charset="0"/>
                <a:cs typeface="Segoe UI" panose="020B0502040204020203" pitchFamily="34" charset="0"/>
              </a:rPr>
              <a:t>Распоряжение Правительства РФ от 24.11.2021 № 3311-р </a:t>
            </a:r>
            <a:endParaRPr lang="ru-RU" sz="2800" spc="-9" dirty="0">
              <a:solidFill>
                <a:prstClr val="white"/>
              </a:solidFill>
              <a:latin typeface="PT Root UI" panose="020B0303020202020204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 rot="21372074">
            <a:off x="11448490" y="1503102"/>
            <a:ext cx="2640828" cy="1067039"/>
            <a:chOff x="6680739" y="719220"/>
            <a:chExt cx="1762055" cy="532486"/>
          </a:xfrm>
        </p:grpSpPr>
        <p:sp>
          <p:nvSpPr>
            <p:cNvPr id="30" name="Рамка 29"/>
            <p:cNvSpPr/>
            <p:nvPr/>
          </p:nvSpPr>
          <p:spPr>
            <a:xfrm rot="20930888">
              <a:off x="6680739" y="719220"/>
              <a:ext cx="1762055" cy="532486"/>
            </a:xfrm>
            <a:prstGeom prst="frame">
              <a:avLst>
                <a:gd name="adj1" fmla="val 3042"/>
              </a:avLst>
            </a:prstGeom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 rot="20930888">
              <a:off x="6784705" y="792030"/>
              <a:ext cx="1611421" cy="37125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C00000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с 1 января 2022 г.</a:t>
              </a:r>
            </a:p>
          </p:txBody>
        </p:sp>
      </p:grpSp>
      <p:sp>
        <p:nvSpPr>
          <p:cNvPr id="140" name="Овал 139"/>
          <p:cNvSpPr/>
          <p:nvPr/>
        </p:nvSpPr>
        <p:spPr>
          <a:xfrm>
            <a:off x="50057" y="3623472"/>
            <a:ext cx="3864243" cy="1672277"/>
          </a:xfrm>
          <a:prstGeom prst="ellipse">
            <a:avLst/>
          </a:prstGeom>
          <a:solidFill>
            <a:srgbClr val="0776C3"/>
          </a:solidFill>
          <a:ln>
            <a:noFill/>
          </a:ln>
          <a:effectLst>
            <a:outerShdw blurRad="241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>
              <a:defRPr/>
            </a:pPr>
            <a:r>
              <a:rPr lang="ru-RU" sz="40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 </a:t>
            </a:r>
            <a:endParaRPr lang="ru-RU" sz="40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554492">
              <a:defRPr/>
            </a:pPr>
            <a:r>
              <a:rPr lang="ru-RU" sz="2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региональных </a:t>
            </a:r>
            <a:r>
              <a:rPr lang="ru-RU" sz="2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заказчиков</a:t>
            </a:r>
            <a:endParaRPr lang="ru-RU" sz="28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1721788" y="8075551"/>
            <a:ext cx="134594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spc="107" dirty="0">
                <a:solidFill>
                  <a:prstClr val="black"/>
                </a:solidFill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Контролируются уполномоченным органом</a:t>
            </a:r>
          </a:p>
        </p:txBody>
      </p:sp>
      <p:sp>
        <p:nvSpPr>
          <p:cNvPr id="151" name="Прямоугольник 150"/>
          <p:cNvSpPr/>
          <p:nvPr/>
        </p:nvSpPr>
        <p:spPr>
          <a:xfrm>
            <a:off x="1737293" y="2623285"/>
            <a:ext cx="12212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spc="107" dirty="0">
                <a:solidFill>
                  <a:prstClr val="black"/>
                </a:solidFill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Контролируются уполномоченным органом</a:t>
            </a:r>
          </a:p>
        </p:txBody>
      </p:sp>
      <p:sp>
        <p:nvSpPr>
          <p:cNvPr id="153" name="Oval 10">
            <a:extLst>
              <a:ext uri="{FF2B5EF4-FFF2-40B4-BE49-F238E27FC236}">
                <a16:creationId xmlns="" xmlns:a16="http://schemas.microsoft.com/office/drawing/2014/main" id="{004D70DF-600D-4994-BB18-3B14EF63DFA3}"/>
              </a:ext>
            </a:extLst>
          </p:cNvPr>
          <p:cNvSpPr/>
          <p:nvPr/>
        </p:nvSpPr>
        <p:spPr>
          <a:xfrm>
            <a:off x="801065" y="2709995"/>
            <a:ext cx="653264" cy="621176"/>
          </a:xfrm>
          <a:prstGeom prst="ellipse">
            <a:avLst/>
          </a:prstGeom>
          <a:solidFill>
            <a:srgbClr val="60A07E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sz="4000" b="1" kern="0" dirty="0">
                <a:solidFill>
                  <a:prstClr val="white"/>
                </a:solidFill>
                <a:latin typeface="PT Root UI" panose="020B0303020202020204"/>
              </a:rPr>
              <a:t>1</a:t>
            </a:r>
            <a:endParaRPr lang="en-ID" sz="4000" b="1" kern="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4" name="Oval 10">
            <a:extLst>
              <a:ext uri="{FF2B5EF4-FFF2-40B4-BE49-F238E27FC236}">
                <a16:creationId xmlns="" xmlns:a16="http://schemas.microsoft.com/office/drawing/2014/main" id="{004D70DF-600D-4994-BB18-3B14EF63DFA3}"/>
              </a:ext>
            </a:extLst>
          </p:cNvPr>
          <p:cNvSpPr/>
          <p:nvPr/>
        </p:nvSpPr>
        <p:spPr>
          <a:xfrm>
            <a:off x="771085" y="8166917"/>
            <a:ext cx="653264" cy="683156"/>
          </a:xfrm>
          <a:prstGeom prst="ellipse">
            <a:avLst/>
          </a:prstGeom>
          <a:solidFill>
            <a:srgbClr val="60A07E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sz="4000" b="1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  <a:endParaRPr lang="en-ID" sz="4000" b="1" kern="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object 26"/>
          <p:cNvSpPr/>
          <p:nvPr/>
        </p:nvSpPr>
        <p:spPr>
          <a:xfrm>
            <a:off x="639531" y="7532287"/>
            <a:ext cx="11666616" cy="545142"/>
          </a:xfrm>
          <a:custGeom>
            <a:avLst/>
            <a:gdLst/>
            <a:ahLst/>
            <a:cxnLst/>
            <a:rect l="l" t="t" r="r" b="b"/>
            <a:pathLst>
              <a:path w="10133965" h="1521459">
                <a:moveTo>
                  <a:pt x="9373349" y="0"/>
                </a:moveTo>
                <a:lnTo>
                  <a:pt x="760615" y="0"/>
                </a:lnTo>
                <a:lnTo>
                  <a:pt x="712513" y="1496"/>
                </a:lnTo>
                <a:lnTo>
                  <a:pt x="665205" y="5926"/>
                </a:lnTo>
                <a:lnTo>
                  <a:pt x="618781" y="13200"/>
                </a:lnTo>
                <a:lnTo>
                  <a:pt x="573331" y="23230"/>
                </a:lnTo>
                <a:lnTo>
                  <a:pt x="528943" y="35926"/>
                </a:lnTo>
                <a:lnTo>
                  <a:pt x="485707" y="51199"/>
                </a:lnTo>
                <a:lnTo>
                  <a:pt x="443711" y="68960"/>
                </a:lnTo>
                <a:lnTo>
                  <a:pt x="403045" y="89120"/>
                </a:lnTo>
                <a:lnTo>
                  <a:pt x="363798" y="111589"/>
                </a:lnTo>
                <a:lnTo>
                  <a:pt x="326058" y="136280"/>
                </a:lnTo>
                <a:lnTo>
                  <a:pt x="289916" y="163101"/>
                </a:lnTo>
                <a:lnTo>
                  <a:pt x="255459" y="191965"/>
                </a:lnTo>
                <a:lnTo>
                  <a:pt x="222778" y="222783"/>
                </a:lnTo>
                <a:lnTo>
                  <a:pt x="191961" y="255465"/>
                </a:lnTo>
                <a:lnTo>
                  <a:pt x="163097" y="289921"/>
                </a:lnTo>
                <a:lnTo>
                  <a:pt x="136276" y="326064"/>
                </a:lnTo>
                <a:lnTo>
                  <a:pt x="111586" y="363804"/>
                </a:lnTo>
                <a:lnTo>
                  <a:pt x="89117" y="403051"/>
                </a:lnTo>
                <a:lnTo>
                  <a:pt x="68958" y="443717"/>
                </a:lnTo>
                <a:lnTo>
                  <a:pt x="51197" y="485712"/>
                </a:lnTo>
                <a:lnTo>
                  <a:pt x="35925" y="528948"/>
                </a:lnTo>
                <a:lnTo>
                  <a:pt x="23229" y="573335"/>
                </a:lnTo>
                <a:lnTo>
                  <a:pt x="13200" y="618785"/>
                </a:lnTo>
                <a:lnTo>
                  <a:pt x="5926" y="665207"/>
                </a:lnTo>
                <a:lnTo>
                  <a:pt x="1496" y="712514"/>
                </a:lnTo>
                <a:lnTo>
                  <a:pt x="0" y="760628"/>
                </a:lnTo>
                <a:lnTo>
                  <a:pt x="1496" y="808731"/>
                </a:lnTo>
                <a:lnTo>
                  <a:pt x="5926" y="856038"/>
                </a:lnTo>
                <a:lnTo>
                  <a:pt x="13200" y="902462"/>
                </a:lnTo>
                <a:lnTo>
                  <a:pt x="23229" y="947912"/>
                </a:lnTo>
                <a:lnTo>
                  <a:pt x="35925" y="992300"/>
                </a:lnTo>
                <a:lnTo>
                  <a:pt x="51197" y="1035536"/>
                </a:lnTo>
                <a:lnTo>
                  <a:pt x="68958" y="1077532"/>
                </a:lnTo>
                <a:lnTo>
                  <a:pt x="89117" y="1118198"/>
                </a:lnTo>
                <a:lnTo>
                  <a:pt x="111586" y="1157445"/>
                </a:lnTo>
                <a:lnTo>
                  <a:pt x="136276" y="1195185"/>
                </a:lnTo>
                <a:lnTo>
                  <a:pt x="163097" y="1231327"/>
                </a:lnTo>
                <a:lnTo>
                  <a:pt x="191961" y="1265784"/>
                </a:lnTo>
                <a:lnTo>
                  <a:pt x="222778" y="1298465"/>
                </a:lnTo>
                <a:lnTo>
                  <a:pt x="255459" y="1329282"/>
                </a:lnTo>
                <a:lnTo>
                  <a:pt x="289916" y="1358146"/>
                </a:lnTo>
                <a:lnTo>
                  <a:pt x="326058" y="1384967"/>
                </a:lnTo>
                <a:lnTo>
                  <a:pt x="363798" y="1409657"/>
                </a:lnTo>
                <a:lnTo>
                  <a:pt x="403045" y="1432126"/>
                </a:lnTo>
                <a:lnTo>
                  <a:pt x="443711" y="1452285"/>
                </a:lnTo>
                <a:lnTo>
                  <a:pt x="485707" y="1470046"/>
                </a:lnTo>
                <a:lnTo>
                  <a:pt x="528943" y="1485318"/>
                </a:lnTo>
                <a:lnTo>
                  <a:pt x="573331" y="1498014"/>
                </a:lnTo>
                <a:lnTo>
                  <a:pt x="618781" y="1508043"/>
                </a:lnTo>
                <a:lnTo>
                  <a:pt x="665205" y="1515317"/>
                </a:lnTo>
                <a:lnTo>
                  <a:pt x="712513" y="1519747"/>
                </a:lnTo>
                <a:lnTo>
                  <a:pt x="760615" y="1521244"/>
                </a:lnTo>
                <a:lnTo>
                  <a:pt x="9373349" y="1521244"/>
                </a:lnTo>
                <a:lnTo>
                  <a:pt x="9421451" y="1519747"/>
                </a:lnTo>
                <a:lnTo>
                  <a:pt x="9468759" y="1515317"/>
                </a:lnTo>
                <a:lnTo>
                  <a:pt x="9515183" y="1508043"/>
                </a:lnTo>
                <a:lnTo>
                  <a:pt x="9560633" y="1498014"/>
                </a:lnTo>
                <a:lnTo>
                  <a:pt x="9605021" y="1485318"/>
                </a:lnTo>
                <a:lnTo>
                  <a:pt x="9648257" y="1470046"/>
                </a:lnTo>
                <a:lnTo>
                  <a:pt x="9690253" y="1452285"/>
                </a:lnTo>
                <a:lnTo>
                  <a:pt x="9730919" y="1432126"/>
                </a:lnTo>
                <a:lnTo>
                  <a:pt x="9770166" y="1409657"/>
                </a:lnTo>
                <a:lnTo>
                  <a:pt x="9807906" y="1384967"/>
                </a:lnTo>
                <a:lnTo>
                  <a:pt x="9844048" y="1358146"/>
                </a:lnTo>
                <a:lnTo>
                  <a:pt x="9878505" y="1329282"/>
                </a:lnTo>
                <a:lnTo>
                  <a:pt x="9911186" y="1298465"/>
                </a:lnTo>
                <a:lnTo>
                  <a:pt x="9942003" y="1265784"/>
                </a:lnTo>
                <a:lnTo>
                  <a:pt x="9970867" y="1231327"/>
                </a:lnTo>
                <a:lnTo>
                  <a:pt x="9997688" y="1195185"/>
                </a:lnTo>
                <a:lnTo>
                  <a:pt x="10022378" y="1157445"/>
                </a:lnTo>
                <a:lnTo>
                  <a:pt x="10044847" y="1118198"/>
                </a:lnTo>
                <a:lnTo>
                  <a:pt x="10065006" y="1077532"/>
                </a:lnTo>
                <a:lnTo>
                  <a:pt x="10082767" y="1035536"/>
                </a:lnTo>
                <a:lnTo>
                  <a:pt x="10098039" y="992300"/>
                </a:lnTo>
                <a:lnTo>
                  <a:pt x="10110735" y="947912"/>
                </a:lnTo>
                <a:lnTo>
                  <a:pt x="10120764" y="902462"/>
                </a:lnTo>
                <a:lnTo>
                  <a:pt x="10128038" y="856038"/>
                </a:lnTo>
                <a:lnTo>
                  <a:pt x="10132468" y="808731"/>
                </a:lnTo>
                <a:lnTo>
                  <a:pt x="10133965" y="760615"/>
                </a:lnTo>
                <a:lnTo>
                  <a:pt x="10132468" y="712514"/>
                </a:lnTo>
                <a:lnTo>
                  <a:pt x="10128038" y="665207"/>
                </a:lnTo>
                <a:lnTo>
                  <a:pt x="10120764" y="618785"/>
                </a:lnTo>
                <a:lnTo>
                  <a:pt x="10110735" y="573335"/>
                </a:lnTo>
                <a:lnTo>
                  <a:pt x="10098039" y="528948"/>
                </a:lnTo>
                <a:lnTo>
                  <a:pt x="10082767" y="485712"/>
                </a:lnTo>
                <a:lnTo>
                  <a:pt x="10065006" y="443717"/>
                </a:lnTo>
                <a:lnTo>
                  <a:pt x="10044847" y="403051"/>
                </a:lnTo>
                <a:lnTo>
                  <a:pt x="10022378" y="363804"/>
                </a:lnTo>
                <a:lnTo>
                  <a:pt x="9997688" y="326064"/>
                </a:lnTo>
                <a:lnTo>
                  <a:pt x="9970867" y="289921"/>
                </a:lnTo>
                <a:lnTo>
                  <a:pt x="9942003" y="255465"/>
                </a:lnTo>
                <a:lnTo>
                  <a:pt x="9911186" y="222783"/>
                </a:lnTo>
                <a:lnTo>
                  <a:pt x="9878505" y="191965"/>
                </a:lnTo>
                <a:lnTo>
                  <a:pt x="9844048" y="163101"/>
                </a:lnTo>
                <a:lnTo>
                  <a:pt x="9807906" y="136280"/>
                </a:lnTo>
                <a:lnTo>
                  <a:pt x="9770166" y="111589"/>
                </a:lnTo>
                <a:lnTo>
                  <a:pt x="9730919" y="89120"/>
                </a:lnTo>
                <a:lnTo>
                  <a:pt x="9690253" y="68960"/>
                </a:lnTo>
                <a:lnTo>
                  <a:pt x="9648257" y="51199"/>
                </a:lnTo>
                <a:lnTo>
                  <a:pt x="9605021" y="35926"/>
                </a:lnTo>
                <a:lnTo>
                  <a:pt x="9560633" y="23230"/>
                </a:lnTo>
                <a:lnTo>
                  <a:pt x="9515183" y="13200"/>
                </a:lnTo>
                <a:lnTo>
                  <a:pt x="9468759" y="5926"/>
                </a:lnTo>
                <a:lnTo>
                  <a:pt x="9421451" y="1496"/>
                </a:lnTo>
                <a:lnTo>
                  <a:pt x="9373349" y="0"/>
                </a:lnTo>
                <a:close/>
              </a:path>
            </a:pathLst>
          </a:custGeom>
          <a:gradFill flip="none" rotWithShape="1">
            <a:gsLst>
              <a:gs pos="38520">
                <a:srgbClr val="786AAA"/>
              </a:gs>
              <a:gs pos="70256">
                <a:srgbClr val="FF6362"/>
              </a:gs>
              <a:gs pos="33000">
                <a:srgbClr val="5E6BBA"/>
              </a:gs>
              <a:gs pos="11000">
                <a:srgbClr val="006EF3"/>
              </a:gs>
              <a:gs pos="89000">
                <a:srgbClr val="FF6362"/>
              </a:gs>
              <a:gs pos="56000">
                <a:srgbClr val="C96879"/>
              </a:gs>
            </a:gsLst>
            <a:lin ang="10800000" scaled="1"/>
            <a:tileRect/>
          </a:gradFill>
        </p:spPr>
        <p:txBody>
          <a:bodyPr wrap="square" lIns="0" tIns="0" rIns="0" bIns="0" rtlCol="0" anchor="ctr"/>
          <a:lstStyle/>
          <a:p>
            <a:pPr marL="11516" marR="4607" algn="ctr">
              <a:lnSpc>
                <a:spcPct val="110000"/>
              </a:lnSpc>
              <a:spcBef>
                <a:spcPts val="86"/>
              </a:spcBef>
            </a:pPr>
            <a:r>
              <a:rPr lang="ru-RU" sz="2800" spc="-9" dirty="0">
                <a:solidFill>
                  <a:prstClr val="white"/>
                </a:solidFill>
                <a:latin typeface="PT Root UI" panose="020B0303020202020204"/>
                <a:ea typeface="Segoe UI" panose="020B0502040204020203" pitchFamily="34" charset="0"/>
                <a:cs typeface="Segoe UI" panose="020B0502040204020203" pitchFamily="34" charset="0"/>
              </a:rPr>
              <a:t>Постановление Правительства РФ от 21.04.2022 № 716  </a:t>
            </a:r>
            <a:endParaRPr lang="ru-RU" sz="2800" spc="-9" dirty="0">
              <a:solidFill>
                <a:prstClr val="white"/>
              </a:solidFill>
              <a:latin typeface="PT Root UI" panose="020B0303020202020204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 rot="21372074">
            <a:off x="11414411" y="6985117"/>
            <a:ext cx="2621290" cy="992760"/>
            <a:chOff x="5870666" y="755050"/>
            <a:chExt cx="1902589" cy="543299"/>
          </a:xfrm>
        </p:grpSpPr>
        <p:sp>
          <p:nvSpPr>
            <p:cNvPr id="37" name="Рамка 36"/>
            <p:cNvSpPr/>
            <p:nvPr/>
          </p:nvSpPr>
          <p:spPr>
            <a:xfrm rot="20930888">
              <a:off x="5870666" y="755050"/>
              <a:ext cx="1902589" cy="543299"/>
            </a:xfrm>
            <a:prstGeom prst="frame">
              <a:avLst>
                <a:gd name="adj1" fmla="val 3042"/>
              </a:avLst>
            </a:prstGeom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 rot="20930888">
              <a:off x="5942193" y="823285"/>
              <a:ext cx="1752350" cy="406469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rgbClr val="C00000"/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с 22 апреля 2022 г.</a:t>
              </a:r>
            </a:p>
          </p:txBody>
        </p:sp>
      </p:grpSp>
      <p:sp>
        <p:nvSpPr>
          <p:cNvPr id="39" name="Овал 38"/>
          <p:cNvSpPr/>
          <p:nvPr/>
        </p:nvSpPr>
        <p:spPr>
          <a:xfrm>
            <a:off x="7734345" y="8839603"/>
            <a:ext cx="3864243" cy="1672277"/>
          </a:xfrm>
          <a:prstGeom prst="ellipse">
            <a:avLst/>
          </a:prstGeom>
          <a:solidFill>
            <a:srgbClr val="0776C3"/>
          </a:solidFill>
          <a:ln>
            <a:noFill/>
          </a:ln>
          <a:effectLst>
            <a:outerShdw blurRad="241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>
              <a:defRPr/>
            </a:pPr>
            <a:r>
              <a:rPr lang="ru-RU" sz="2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более 500 </a:t>
            </a:r>
            <a:endParaRPr lang="ru-RU" sz="28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554492">
              <a:defRPr/>
            </a:pPr>
            <a:r>
              <a:rPr lang="ru-RU" sz="2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региональных  </a:t>
            </a:r>
            <a:r>
              <a:rPr lang="ru-RU" sz="2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заказчиков</a:t>
            </a:r>
            <a:endParaRPr lang="ru-RU" sz="28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424451" y="6722095"/>
            <a:ext cx="89062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spc="107" dirty="0">
                <a:solidFill>
                  <a:srgbClr val="006EF3"/>
                </a:solidFill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МОНИТОРИНГ СООТВЕТСТВИЯ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822721" y="1261835"/>
            <a:ext cx="80418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spc="107" dirty="0">
                <a:solidFill>
                  <a:srgbClr val="006EF3"/>
                </a:solidFill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ОЦЕНКА СООТВЕТСТВИЯ</a:t>
            </a:r>
          </a:p>
        </p:txBody>
      </p:sp>
      <p:sp>
        <p:nvSpPr>
          <p:cNvPr id="155" name="Прямоугольник 154"/>
          <p:cNvSpPr/>
          <p:nvPr/>
        </p:nvSpPr>
        <p:spPr>
          <a:xfrm>
            <a:off x="3000801" y="9239686"/>
            <a:ext cx="43030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spc="107" dirty="0">
                <a:solidFill>
                  <a:prstClr val="black"/>
                </a:solidFill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с 22.04.2022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478721" y="2225674"/>
            <a:ext cx="4555853" cy="6934201"/>
          </a:xfrm>
          <a:prstGeom prst="roundRect">
            <a:avLst>
              <a:gd name="adj" fmla="val 50000"/>
            </a:avLst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>
              <a:spcAft>
                <a:spcPts val="3600"/>
              </a:spcAft>
              <a:buFont typeface="Arial" panose="020B0604020202020204" pitchFamily="34" charset="0"/>
              <a:buChar char="•"/>
            </a:pPr>
            <a:endParaRPr lang="ru-RU" sz="2400" dirty="0">
              <a:solidFill>
                <a:schemeClr val="accent4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621411" y="2058531"/>
            <a:ext cx="4212948" cy="61247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ru-RU" sz="2800" b="1" spc="-6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Root UI" panose="020B0303020202020204"/>
              <a:ea typeface="Segoe UI Symbol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2800" b="1" spc="-6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Root UI" panose="020B0303020202020204"/>
              <a:ea typeface="Segoe UI Symbol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2800" b="1" spc="-6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Root UI" panose="020B0303020202020204"/>
              <a:ea typeface="Segoe UI Symbol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800" b="1" spc="-6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Root UI" panose="020B0303020202020204"/>
                <a:ea typeface="Segoe UI Symbol" panose="020B0502040204020203" pitchFamily="34" charset="0"/>
                <a:cs typeface="Segoe UI" panose="020B0502040204020203" pitchFamily="34" charset="0"/>
              </a:rPr>
              <a:t>Уполномоченный орган</a:t>
            </a:r>
          </a:p>
          <a:p>
            <a:pPr algn="ctr"/>
            <a:r>
              <a:rPr lang="ru-RU" sz="2800" b="1" spc="-6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Root UI" panose="020B0303020202020204"/>
                <a:ea typeface="Segoe UI Symbol" panose="020B0502040204020203" pitchFamily="34" charset="0"/>
                <a:cs typeface="Segoe UI" panose="020B0502040204020203" pitchFamily="34" charset="0"/>
              </a:rPr>
              <a:t>Свердловской области</a:t>
            </a:r>
            <a:endParaRPr lang="ru-RU" sz="2800" b="1" spc="-6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Root UI" panose="020B0303020202020204"/>
              <a:ea typeface="Segoe UI Symbol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2800" b="1" spc="-6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Root UI" panose="020B0303020202020204"/>
              <a:ea typeface="Segoe UI Symbol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2800" b="1" spc="-6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Root UI" panose="020B0303020202020204"/>
              <a:ea typeface="Segoe UI Symbol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2800" b="1" spc="-6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Root UI" panose="020B0303020202020204"/>
              <a:ea typeface="Segoe UI Symbol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2800" b="1" spc="-6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Root UI" panose="020B0303020202020204"/>
              <a:ea typeface="Segoe UI Symbol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2800" b="1" spc="-6" dirty="0" smtClean="0">
              <a:solidFill>
                <a:schemeClr val="bg1"/>
              </a:solidFill>
              <a:latin typeface="PT Root UI" panose="020B0303020202020204"/>
              <a:ea typeface="Segoe UI Symbol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2800" b="1" spc="-6" dirty="0" smtClean="0">
              <a:solidFill>
                <a:schemeClr val="bg1"/>
              </a:solidFill>
              <a:latin typeface="PT Root UI" panose="020B0303020202020204"/>
              <a:ea typeface="Segoe UI Symbol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800" b="1" spc="-6" dirty="0" smtClean="0">
                <a:solidFill>
                  <a:schemeClr val="bg1"/>
                </a:solidFill>
                <a:latin typeface="PT Root UI" panose="020B0303020202020204"/>
                <a:ea typeface="Segoe UI Symbol" panose="020B0502040204020203" pitchFamily="34" charset="0"/>
                <a:cs typeface="Segoe UI" panose="020B0502040204020203" pitchFamily="34" charset="0"/>
              </a:rPr>
              <a:t>Департамент </a:t>
            </a:r>
            <a:r>
              <a:rPr lang="ru-RU" sz="2800" b="1" spc="-6" dirty="0">
                <a:solidFill>
                  <a:schemeClr val="bg1"/>
                </a:solidFill>
                <a:latin typeface="PT Root UI" panose="020B0303020202020204"/>
                <a:ea typeface="Segoe UI Symbol" panose="020B0502040204020203" pitchFamily="34" charset="0"/>
                <a:cs typeface="Segoe UI" panose="020B0502040204020203" pitchFamily="34" charset="0"/>
              </a:rPr>
              <a:t>государственных закупок Свердловской области</a:t>
            </a:r>
          </a:p>
        </p:txBody>
      </p:sp>
      <p:sp>
        <p:nvSpPr>
          <p:cNvPr id="27" name="Текст 3"/>
          <p:cNvSpPr txBox="1">
            <a:spLocks/>
          </p:cNvSpPr>
          <p:nvPr/>
        </p:nvSpPr>
        <p:spPr>
          <a:xfrm>
            <a:off x="12583528" y="3400368"/>
            <a:ext cx="2987860" cy="2954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8000" b="0" i="0">
                <a:solidFill>
                  <a:schemeClr val="tx1"/>
                </a:solidFill>
                <a:latin typeface="Manrope Light"/>
                <a:ea typeface="+mn-ea"/>
                <a:cs typeface="Manrope Light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ru-RU" sz="1600" kern="0" dirty="0"/>
              <a:t>ГАНОУ СО "ДВОРЕЦ МОЛОДЁЖИ"</a:t>
            </a:r>
          </a:p>
          <a:p>
            <a:pPr marL="342900" indent="-342900">
              <a:buFontTx/>
              <a:buChar char="-"/>
            </a:pPr>
            <a:r>
              <a:rPr lang="ru-RU" sz="1600" kern="0" dirty="0"/>
              <a:t>ГАУЗ СО "ГКБ № 40"</a:t>
            </a:r>
          </a:p>
          <a:p>
            <a:pPr marL="342900" indent="-342900">
              <a:buFontTx/>
              <a:buChar char="-"/>
            </a:pPr>
            <a:r>
              <a:rPr lang="ru-RU" sz="1600" kern="0" dirty="0"/>
              <a:t>АО "УРАЛНК"</a:t>
            </a:r>
          </a:p>
          <a:p>
            <a:pPr marL="342900" indent="-342900">
              <a:buFontTx/>
              <a:buChar char="-"/>
            </a:pPr>
            <a:r>
              <a:rPr lang="ru-RU" sz="1600" kern="0" dirty="0"/>
              <a:t>ГАУЗ СО "СООД"</a:t>
            </a:r>
          </a:p>
          <a:p>
            <a:pPr marL="342900" indent="-342900">
              <a:buFontTx/>
              <a:buChar char="-"/>
            </a:pPr>
            <a:r>
              <a:rPr lang="ru-RU" sz="1600" kern="0" dirty="0"/>
              <a:t>ГАУ СО "ЕКАТЕРИНБУРГ АРЕНА"</a:t>
            </a:r>
          </a:p>
          <a:p>
            <a:pPr marL="342900" indent="-342900">
              <a:buFontTx/>
              <a:buChar char="-"/>
            </a:pPr>
            <a:r>
              <a:rPr lang="ru-RU" sz="1600" kern="0" dirty="0"/>
              <a:t>ГАУЗ СО "ДГКБ № 9"</a:t>
            </a:r>
          </a:p>
          <a:p>
            <a:pPr marL="342900" indent="-342900">
              <a:buFontTx/>
              <a:buChar char="-"/>
            </a:pPr>
            <a:r>
              <a:rPr lang="ru-RU" sz="1600" kern="0" dirty="0"/>
              <a:t>ГАУЗ СО "ЦГКБ № 3"</a:t>
            </a:r>
          </a:p>
          <a:p>
            <a:pPr marL="342900" indent="-342900">
              <a:buFontTx/>
              <a:buChar char="-"/>
            </a:pPr>
            <a:r>
              <a:rPr lang="ru-RU" sz="1600" kern="0" dirty="0"/>
              <a:t>ГАУЗ СО "ОДКБ"</a:t>
            </a:r>
          </a:p>
          <a:p>
            <a:pPr marL="342900" indent="-342900">
              <a:buFontTx/>
              <a:buChar char="-"/>
            </a:pPr>
            <a:r>
              <a:rPr lang="ru-RU" sz="1600" kern="0" dirty="0"/>
              <a:t>ОАО "СКХП"</a:t>
            </a:r>
          </a:p>
          <a:p>
            <a:pPr marL="342900" indent="-342900">
              <a:buFontTx/>
              <a:buChar char="-"/>
            </a:pPr>
            <a:r>
              <a:rPr lang="ru-RU" sz="1600" kern="0" dirty="0"/>
              <a:t>ГАОУ ДПО СО "ИРО"</a:t>
            </a:r>
          </a:p>
        </p:txBody>
      </p:sp>
      <p:sp>
        <p:nvSpPr>
          <p:cNvPr id="32" name="Текст 3"/>
          <p:cNvSpPr txBox="1">
            <a:spLocks/>
          </p:cNvSpPr>
          <p:nvPr/>
        </p:nvSpPr>
        <p:spPr>
          <a:xfrm>
            <a:off x="8872450" y="3428174"/>
            <a:ext cx="3711078" cy="34470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8000" b="0" i="0">
                <a:solidFill>
                  <a:schemeClr val="tx1"/>
                </a:solidFill>
                <a:latin typeface="Manrope Light"/>
                <a:ea typeface="+mn-ea"/>
                <a:cs typeface="Manrope Light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ru-RU" sz="1600" kern="0" dirty="0"/>
              <a:t>ГАУЗ СО "ЦГКБ № 23"</a:t>
            </a:r>
          </a:p>
          <a:p>
            <a:pPr marL="342900" indent="-342900">
              <a:buFontTx/>
              <a:buChar char="-"/>
            </a:pPr>
            <a:r>
              <a:rPr lang="ru-RU" sz="1600" kern="0" dirty="0"/>
              <a:t>ГАУЗ СО "ГКБ № 14"</a:t>
            </a:r>
          </a:p>
          <a:p>
            <a:pPr marL="342900" indent="-342900">
              <a:buFontTx/>
              <a:buChar char="-"/>
            </a:pPr>
            <a:r>
              <a:rPr lang="ru-RU" sz="1600" kern="0" dirty="0"/>
              <a:t>ГАУЗ СО "ЦГКБ № 24"</a:t>
            </a:r>
          </a:p>
          <a:p>
            <a:pPr marL="342900" indent="-342900">
              <a:buFontTx/>
              <a:buChar char="-"/>
            </a:pPr>
            <a:r>
              <a:rPr lang="ru-RU" sz="1600" kern="0" dirty="0"/>
              <a:t>ГАУЗ СО "ГБ № 4 Г. НИЖНИЙ ТАГИЛ"</a:t>
            </a:r>
          </a:p>
          <a:p>
            <a:pPr marL="342900" indent="-342900">
              <a:buFontTx/>
              <a:buChar char="-"/>
            </a:pPr>
            <a:r>
              <a:rPr lang="ru-RU" sz="1600" kern="0" dirty="0"/>
              <a:t>АО"ПТИЦЕФАБРИКА "СВЕРДЛОВСКАЯ"</a:t>
            </a:r>
          </a:p>
          <a:p>
            <a:pPr marL="342900" indent="-342900">
              <a:buFontTx/>
              <a:buChar char="-"/>
            </a:pPr>
            <a:r>
              <a:rPr lang="ru-RU" sz="1600" kern="0" dirty="0"/>
              <a:t>АО "ИРБИТСКИЙ МОЛОЧНЫЙ ЗАВОД"</a:t>
            </a:r>
          </a:p>
          <a:p>
            <a:pPr marL="342900" indent="-342900">
              <a:buFontTx/>
              <a:buChar char="-"/>
            </a:pPr>
            <a:r>
              <a:rPr lang="ru-RU" sz="1600" kern="0" dirty="0"/>
              <a:t>ГАУЗ СО "СЕРОВСКАЯ ГБ "</a:t>
            </a:r>
          </a:p>
          <a:p>
            <a:pPr marL="342900" indent="-342900">
              <a:buFontTx/>
              <a:buChar char="-"/>
            </a:pPr>
            <a:r>
              <a:rPr lang="ru-RU" sz="1600" kern="0" dirty="0"/>
              <a:t>ГАУЗ СО "ГБ Г. АСБЕСТ"</a:t>
            </a:r>
          </a:p>
          <a:p>
            <a:pPr marL="342900" indent="-342900">
              <a:buFontTx/>
              <a:buChar char="-"/>
            </a:pPr>
            <a:r>
              <a:rPr lang="ru-RU" sz="1600" kern="0" dirty="0"/>
              <a:t>ГАУЗ СО "ГБ Г.ПЕРВОУРАЛЬСК"</a:t>
            </a:r>
          </a:p>
          <a:p>
            <a:pPr marL="342900" indent="-342900">
              <a:buFontTx/>
              <a:buChar char="-"/>
            </a:pPr>
            <a:r>
              <a:rPr lang="ru-RU" sz="1600" kern="0" dirty="0"/>
              <a:t>АО "АГЕНТСТВО ПО РАЗВИТИЮ РЫНКА ПРОДОВОЛЬСТВИЯ"</a:t>
            </a:r>
          </a:p>
        </p:txBody>
      </p:sp>
      <p:pic>
        <p:nvPicPr>
          <p:cNvPr id="1026" name="Picture 2" descr="Реализованные проек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5785" y="4459610"/>
            <a:ext cx="3124199" cy="223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52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"/>
          <p:cNvSpPr txBox="1">
            <a:spLocks/>
          </p:cNvSpPr>
          <p:nvPr/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9169" y="3560505"/>
            <a:ext cx="38722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spc="-9" dirty="0" smtClean="0">
                <a:solidFill>
                  <a:srgbClr val="0776C3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Хозяйственные общества</a:t>
            </a:r>
          </a:p>
          <a:p>
            <a:r>
              <a:rPr lang="ru-RU" b="1" i="1" spc="-9" dirty="0" smtClean="0">
                <a:solidFill>
                  <a:srgbClr val="0776C3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- доля участия субъекта РФ,  МО в совокупности более 50%</a:t>
            </a:r>
          </a:p>
          <a:p>
            <a:r>
              <a:rPr lang="ru-RU" b="1" i="1" spc="-9" dirty="0" smtClean="0">
                <a:solidFill>
                  <a:srgbClr val="0776C3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- доля участия РФ и субъекта РФ более 50%, при этом доля субъекта РФ больше доли РФ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50407" y="8985769"/>
            <a:ext cx="38097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-9" dirty="0">
                <a:solidFill>
                  <a:srgbClr val="0776C3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Автономные </a:t>
            </a:r>
            <a:r>
              <a:rPr lang="ru-RU" sz="2000" b="1" spc="-9" dirty="0" smtClean="0">
                <a:solidFill>
                  <a:srgbClr val="0776C3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учреждения</a:t>
            </a:r>
          </a:p>
          <a:p>
            <a:r>
              <a:rPr lang="ru-RU" sz="2000" b="1" spc="-9" dirty="0">
                <a:solidFill>
                  <a:srgbClr val="0776C3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с</a:t>
            </a:r>
            <a:r>
              <a:rPr lang="ru-RU" sz="2000" b="1" spc="-9" dirty="0" smtClean="0">
                <a:solidFill>
                  <a:srgbClr val="0776C3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убъекта РФ</a:t>
            </a:r>
            <a:endParaRPr lang="ru-RU" sz="2000" spc="-9" dirty="0">
              <a:solidFill>
                <a:srgbClr val="0776C3"/>
              </a:solidFill>
              <a:latin typeface="Century Gothic" panose="020B0502020202020204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Oval 10">
            <a:extLst>
              <a:ext uri="{FF2B5EF4-FFF2-40B4-BE49-F238E27FC236}">
                <a16:creationId xmlns="" xmlns:a16="http://schemas.microsoft.com/office/drawing/2014/main" id="{004D70DF-600D-4994-BB18-3B14EF63DFA3}"/>
              </a:ext>
            </a:extLst>
          </p:cNvPr>
          <p:cNvSpPr/>
          <p:nvPr/>
        </p:nvSpPr>
        <p:spPr>
          <a:xfrm>
            <a:off x="680959" y="4105496"/>
            <a:ext cx="495614" cy="472892"/>
          </a:xfrm>
          <a:prstGeom prst="ellipse">
            <a:avLst/>
          </a:prstGeom>
          <a:solidFill>
            <a:srgbClr val="60A07E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ru-RU" sz="2800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  <a:endParaRPr lang="en-ID" sz="2800" kern="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Oval 10">
            <a:extLst>
              <a:ext uri="{FF2B5EF4-FFF2-40B4-BE49-F238E27FC236}">
                <a16:creationId xmlns="" xmlns:a16="http://schemas.microsoft.com/office/drawing/2014/main" id="{004D70DF-600D-4994-BB18-3B14EF63DFA3}"/>
              </a:ext>
            </a:extLst>
          </p:cNvPr>
          <p:cNvSpPr/>
          <p:nvPr/>
        </p:nvSpPr>
        <p:spPr>
          <a:xfrm>
            <a:off x="680959" y="6033300"/>
            <a:ext cx="495614" cy="472892"/>
          </a:xfrm>
          <a:prstGeom prst="ellipse">
            <a:avLst/>
          </a:prstGeom>
          <a:solidFill>
            <a:srgbClr val="60A07E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ru-RU" sz="2800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  <a:endParaRPr lang="en-ID" sz="2800" kern="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object 26"/>
          <p:cNvSpPr/>
          <p:nvPr/>
        </p:nvSpPr>
        <p:spPr>
          <a:xfrm>
            <a:off x="831850" y="1343340"/>
            <a:ext cx="13871703" cy="967910"/>
          </a:xfrm>
          <a:custGeom>
            <a:avLst/>
            <a:gdLst/>
            <a:ahLst/>
            <a:cxnLst/>
            <a:rect l="l" t="t" r="r" b="b"/>
            <a:pathLst>
              <a:path w="10133965" h="1521459">
                <a:moveTo>
                  <a:pt x="9373349" y="0"/>
                </a:moveTo>
                <a:lnTo>
                  <a:pt x="760615" y="0"/>
                </a:lnTo>
                <a:lnTo>
                  <a:pt x="712513" y="1496"/>
                </a:lnTo>
                <a:lnTo>
                  <a:pt x="665205" y="5926"/>
                </a:lnTo>
                <a:lnTo>
                  <a:pt x="618781" y="13200"/>
                </a:lnTo>
                <a:lnTo>
                  <a:pt x="573331" y="23230"/>
                </a:lnTo>
                <a:lnTo>
                  <a:pt x="528943" y="35926"/>
                </a:lnTo>
                <a:lnTo>
                  <a:pt x="485707" y="51199"/>
                </a:lnTo>
                <a:lnTo>
                  <a:pt x="443711" y="68960"/>
                </a:lnTo>
                <a:lnTo>
                  <a:pt x="403045" y="89120"/>
                </a:lnTo>
                <a:lnTo>
                  <a:pt x="363798" y="111589"/>
                </a:lnTo>
                <a:lnTo>
                  <a:pt x="326058" y="136280"/>
                </a:lnTo>
                <a:lnTo>
                  <a:pt x="289916" y="163101"/>
                </a:lnTo>
                <a:lnTo>
                  <a:pt x="255459" y="191965"/>
                </a:lnTo>
                <a:lnTo>
                  <a:pt x="222778" y="222783"/>
                </a:lnTo>
                <a:lnTo>
                  <a:pt x="191961" y="255465"/>
                </a:lnTo>
                <a:lnTo>
                  <a:pt x="163097" y="289921"/>
                </a:lnTo>
                <a:lnTo>
                  <a:pt x="136276" y="326064"/>
                </a:lnTo>
                <a:lnTo>
                  <a:pt x="111586" y="363804"/>
                </a:lnTo>
                <a:lnTo>
                  <a:pt x="89117" y="403051"/>
                </a:lnTo>
                <a:lnTo>
                  <a:pt x="68958" y="443717"/>
                </a:lnTo>
                <a:lnTo>
                  <a:pt x="51197" y="485712"/>
                </a:lnTo>
                <a:lnTo>
                  <a:pt x="35925" y="528948"/>
                </a:lnTo>
                <a:lnTo>
                  <a:pt x="23229" y="573335"/>
                </a:lnTo>
                <a:lnTo>
                  <a:pt x="13200" y="618785"/>
                </a:lnTo>
                <a:lnTo>
                  <a:pt x="5926" y="665207"/>
                </a:lnTo>
                <a:lnTo>
                  <a:pt x="1496" y="712514"/>
                </a:lnTo>
                <a:lnTo>
                  <a:pt x="0" y="760628"/>
                </a:lnTo>
                <a:lnTo>
                  <a:pt x="1496" y="808731"/>
                </a:lnTo>
                <a:lnTo>
                  <a:pt x="5926" y="856038"/>
                </a:lnTo>
                <a:lnTo>
                  <a:pt x="13200" y="902462"/>
                </a:lnTo>
                <a:lnTo>
                  <a:pt x="23229" y="947912"/>
                </a:lnTo>
                <a:lnTo>
                  <a:pt x="35925" y="992300"/>
                </a:lnTo>
                <a:lnTo>
                  <a:pt x="51197" y="1035536"/>
                </a:lnTo>
                <a:lnTo>
                  <a:pt x="68958" y="1077532"/>
                </a:lnTo>
                <a:lnTo>
                  <a:pt x="89117" y="1118198"/>
                </a:lnTo>
                <a:lnTo>
                  <a:pt x="111586" y="1157445"/>
                </a:lnTo>
                <a:lnTo>
                  <a:pt x="136276" y="1195185"/>
                </a:lnTo>
                <a:lnTo>
                  <a:pt x="163097" y="1231327"/>
                </a:lnTo>
                <a:lnTo>
                  <a:pt x="191961" y="1265784"/>
                </a:lnTo>
                <a:lnTo>
                  <a:pt x="222778" y="1298465"/>
                </a:lnTo>
                <a:lnTo>
                  <a:pt x="255459" y="1329282"/>
                </a:lnTo>
                <a:lnTo>
                  <a:pt x="289916" y="1358146"/>
                </a:lnTo>
                <a:lnTo>
                  <a:pt x="326058" y="1384967"/>
                </a:lnTo>
                <a:lnTo>
                  <a:pt x="363798" y="1409657"/>
                </a:lnTo>
                <a:lnTo>
                  <a:pt x="403045" y="1432126"/>
                </a:lnTo>
                <a:lnTo>
                  <a:pt x="443711" y="1452285"/>
                </a:lnTo>
                <a:lnTo>
                  <a:pt x="485707" y="1470046"/>
                </a:lnTo>
                <a:lnTo>
                  <a:pt x="528943" y="1485318"/>
                </a:lnTo>
                <a:lnTo>
                  <a:pt x="573331" y="1498014"/>
                </a:lnTo>
                <a:lnTo>
                  <a:pt x="618781" y="1508043"/>
                </a:lnTo>
                <a:lnTo>
                  <a:pt x="665205" y="1515317"/>
                </a:lnTo>
                <a:lnTo>
                  <a:pt x="712513" y="1519747"/>
                </a:lnTo>
                <a:lnTo>
                  <a:pt x="760615" y="1521244"/>
                </a:lnTo>
                <a:lnTo>
                  <a:pt x="9373349" y="1521244"/>
                </a:lnTo>
                <a:lnTo>
                  <a:pt x="9421451" y="1519747"/>
                </a:lnTo>
                <a:lnTo>
                  <a:pt x="9468759" y="1515317"/>
                </a:lnTo>
                <a:lnTo>
                  <a:pt x="9515183" y="1508043"/>
                </a:lnTo>
                <a:lnTo>
                  <a:pt x="9560633" y="1498014"/>
                </a:lnTo>
                <a:lnTo>
                  <a:pt x="9605021" y="1485318"/>
                </a:lnTo>
                <a:lnTo>
                  <a:pt x="9648257" y="1470046"/>
                </a:lnTo>
                <a:lnTo>
                  <a:pt x="9690253" y="1452285"/>
                </a:lnTo>
                <a:lnTo>
                  <a:pt x="9730919" y="1432126"/>
                </a:lnTo>
                <a:lnTo>
                  <a:pt x="9770166" y="1409657"/>
                </a:lnTo>
                <a:lnTo>
                  <a:pt x="9807906" y="1384967"/>
                </a:lnTo>
                <a:lnTo>
                  <a:pt x="9844048" y="1358146"/>
                </a:lnTo>
                <a:lnTo>
                  <a:pt x="9878505" y="1329282"/>
                </a:lnTo>
                <a:lnTo>
                  <a:pt x="9911186" y="1298465"/>
                </a:lnTo>
                <a:lnTo>
                  <a:pt x="9942003" y="1265784"/>
                </a:lnTo>
                <a:lnTo>
                  <a:pt x="9970867" y="1231327"/>
                </a:lnTo>
                <a:lnTo>
                  <a:pt x="9997688" y="1195185"/>
                </a:lnTo>
                <a:lnTo>
                  <a:pt x="10022378" y="1157445"/>
                </a:lnTo>
                <a:lnTo>
                  <a:pt x="10044847" y="1118198"/>
                </a:lnTo>
                <a:lnTo>
                  <a:pt x="10065006" y="1077532"/>
                </a:lnTo>
                <a:lnTo>
                  <a:pt x="10082767" y="1035536"/>
                </a:lnTo>
                <a:lnTo>
                  <a:pt x="10098039" y="992300"/>
                </a:lnTo>
                <a:lnTo>
                  <a:pt x="10110735" y="947912"/>
                </a:lnTo>
                <a:lnTo>
                  <a:pt x="10120764" y="902462"/>
                </a:lnTo>
                <a:lnTo>
                  <a:pt x="10128038" y="856038"/>
                </a:lnTo>
                <a:lnTo>
                  <a:pt x="10132468" y="808731"/>
                </a:lnTo>
                <a:lnTo>
                  <a:pt x="10133965" y="760615"/>
                </a:lnTo>
                <a:lnTo>
                  <a:pt x="10132468" y="712514"/>
                </a:lnTo>
                <a:lnTo>
                  <a:pt x="10128038" y="665207"/>
                </a:lnTo>
                <a:lnTo>
                  <a:pt x="10120764" y="618785"/>
                </a:lnTo>
                <a:lnTo>
                  <a:pt x="10110735" y="573335"/>
                </a:lnTo>
                <a:lnTo>
                  <a:pt x="10098039" y="528948"/>
                </a:lnTo>
                <a:lnTo>
                  <a:pt x="10082767" y="485712"/>
                </a:lnTo>
                <a:lnTo>
                  <a:pt x="10065006" y="443717"/>
                </a:lnTo>
                <a:lnTo>
                  <a:pt x="10044847" y="403051"/>
                </a:lnTo>
                <a:lnTo>
                  <a:pt x="10022378" y="363804"/>
                </a:lnTo>
                <a:lnTo>
                  <a:pt x="9997688" y="326064"/>
                </a:lnTo>
                <a:lnTo>
                  <a:pt x="9970867" y="289921"/>
                </a:lnTo>
                <a:lnTo>
                  <a:pt x="9942003" y="255465"/>
                </a:lnTo>
                <a:lnTo>
                  <a:pt x="9911186" y="222783"/>
                </a:lnTo>
                <a:lnTo>
                  <a:pt x="9878505" y="191965"/>
                </a:lnTo>
                <a:lnTo>
                  <a:pt x="9844048" y="163101"/>
                </a:lnTo>
                <a:lnTo>
                  <a:pt x="9807906" y="136280"/>
                </a:lnTo>
                <a:lnTo>
                  <a:pt x="9770166" y="111589"/>
                </a:lnTo>
                <a:lnTo>
                  <a:pt x="9730919" y="89120"/>
                </a:lnTo>
                <a:lnTo>
                  <a:pt x="9690253" y="68960"/>
                </a:lnTo>
                <a:lnTo>
                  <a:pt x="9648257" y="51199"/>
                </a:lnTo>
                <a:lnTo>
                  <a:pt x="9605021" y="35926"/>
                </a:lnTo>
                <a:lnTo>
                  <a:pt x="9560633" y="23230"/>
                </a:lnTo>
                <a:lnTo>
                  <a:pt x="9515183" y="13200"/>
                </a:lnTo>
                <a:lnTo>
                  <a:pt x="9468759" y="5926"/>
                </a:lnTo>
                <a:lnTo>
                  <a:pt x="9421451" y="1496"/>
                </a:lnTo>
                <a:lnTo>
                  <a:pt x="9373349" y="0"/>
                </a:lnTo>
                <a:close/>
              </a:path>
            </a:pathLst>
          </a:custGeom>
          <a:gradFill flip="none" rotWithShape="1">
            <a:gsLst>
              <a:gs pos="38520">
                <a:srgbClr val="786AAA"/>
              </a:gs>
              <a:gs pos="70256">
                <a:srgbClr val="FF6362"/>
              </a:gs>
              <a:gs pos="33000">
                <a:srgbClr val="5E6BBA"/>
              </a:gs>
              <a:gs pos="11000">
                <a:srgbClr val="006EF3"/>
              </a:gs>
              <a:gs pos="89000">
                <a:srgbClr val="FF6362"/>
              </a:gs>
              <a:gs pos="56000">
                <a:srgbClr val="C96879"/>
              </a:gs>
            </a:gsLst>
            <a:lin ang="10800000" scaled="1"/>
            <a:tileRect/>
          </a:gradFill>
        </p:spPr>
        <p:txBody>
          <a:bodyPr wrap="square" lIns="0" tIns="0" rIns="0" bIns="0" rtlCol="0" anchor="ctr"/>
          <a:lstStyle/>
          <a:p>
            <a:pPr marL="11516" marR="4607" algn="ctr">
              <a:lnSpc>
                <a:spcPct val="110000"/>
              </a:lnSpc>
              <a:spcBef>
                <a:spcPts val="86"/>
              </a:spcBef>
              <a:defRPr/>
            </a:pPr>
            <a:r>
              <a:rPr lang="ru-RU" sz="2800" spc="-9" dirty="0" smtClean="0">
                <a:solidFill>
                  <a:prstClr val="white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Постановление </a:t>
            </a:r>
            <a:r>
              <a:rPr lang="ru-RU" sz="2800" spc="-9" dirty="0">
                <a:solidFill>
                  <a:prstClr val="white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Правительства РФ о внесении изм. в ПП </a:t>
            </a:r>
            <a:r>
              <a:rPr lang="ru-RU" sz="2800" spc="-9">
                <a:solidFill>
                  <a:prstClr val="white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РФ </a:t>
            </a:r>
            <a:r>
              <a:rPr lang="ru-RU" sz="2800" spc="-9" smtClean="0">
                <a:solidFill>
                  <a:prstClr val="white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№ 1169 </a:t>
            </a:r>
            <a:r>
              <a:rPr lang="ru-RU" sz="2800" spc="-9" dirty="0">
                <a:solidFill>
                  <a:prstClr val="white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800" spc="-9" dirty="0">
                <a:solidFill>
                  <a:prstClr val="white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800" spc="-9" dirty="0" smtClean="0">
                <a:solidFill>
                  <a:prstClr val="white"/>
                </a:solidFill>
                <a:latin typeface="Century Gothic" panose="020B0502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 21.04.2022 № 716</a:t>
            </a:r>
            <a:endParaRPr lang="ru-RU" sz="2800" spc="-9" dirty="0">
              <a:solidFill>
                <a:prstClr val="white"/>
              </a:solidFill>
              <a:latin typeface="Century Gothic" panose="020B0502020202020204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7245689" y="2322045"/>
            <a:ext cx="537392" cy="520499"/>
          </a:xfrm>
          <a:prstGeom prst="downArrow">
            <a:avLst/>
          </a:prstGeom>
          <a:solidFill>
            <a:srgbClr val="006EF3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>
              <a:gradFill flip="none" rotWithShape="1">
                <a:gsLst>
                  <a:gs pos="0">
                    <a:prstClr val="white">
                      <a:shade val="30000"/>
                      <a:satMod val="115000"/>
                    </a:prstClr>
                  </a:gs>
                  <a:gs pos="50000">
                    <a:prstClr val="white">
                      <a:shade val="67500"/>
                      <a:satMod val="11500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61050" y="2933390"/>
            <a:ext cx="3124200" cy="447687"/>
          </a:xfrm>
          <a:prstGeom prst="rect">
            <a:avLst/>
          </a:prstGeom>
          <a:gradFill>
            <a:gsLst>
              <a:gs pos="6000">
                <a:srgbClr val="69AF85"/>
              </a:gs>
              <a:gs pos="100000">
                <a:schemeClr val="bg1"/>
              </a:gs>
              <a:gs pos="100000">
                <a:srgbClr val="E8D8C7"/>
              </a:gs>
            </a:gsLst>
            <a:path path="circle">
              <a:fillToRect r="100000" b="100000"/>
            </a:path>
          </a:gradFill>
        </p:spPr>
        <p:txBody>
          <a:bodyPr wrap="square">
            <a:spAutoFit/>
          </a:bodyPr>
          <a:lstStyle/>
          <a:p>
            <a:r>
              <a:rPr lang="ru-RU" sz="2309" b="1" spc="-8" dirty="0">
                <a:solidFill>
                  <a:prstClr val="white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ОЦЕНКА: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695449" y="2933390"/>
            <a:ext cx="3242801" cy="447687"/>
          </a:xfrm>
          <a:prstGeom prst="rect">
            <a:avLst/>
          </a:prstGeom>
          <a:gradFill>
            <a:gsLst>
              <a:gs pos="6000">
                <a:srgbClr val="69AF85"/>
              </a:gs>
              <a:gs pos="100000">
                <a:schemeClr val="bg1"/>
              </a:gs>
              <a:gs pos="100000">
                <a:srgbClr val="E8D8C7"/>
              </a:gs>
            </a:gsLst>
            <a:path path="circle">
              <a:fillToRect r="100000" b="100000"/>
            </a:path>
          </a:gradFill>
        </p:spPr>
        <p:txBody>
          <a:bodyPr wrap="square">
            <a:spAutoFit/>
          </a:bodyPr>
          <a:lstStyle/>
          <a:p>
            <a:r>
              <a:rPr lang="ru-RU" sz="2309" b="1" spc="-8" dirty="0">
                <a:solidFill>
                  <a:prstClr val="white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МОНИТОРИНГ:</a:t>
            </a:r>
          </a:p>
        </p:txBody>
      </p:sp>
      <p:sp>
        <p:nvSpPr>
          <p:cNvPr id="39" name="object 20"/>
          <p:cNvSpPr txBox="1"/>
          <p:nvPr/>
        </p:nvSpPr>
        <p:spPr>
          <a:xfrm>
            <a:off x="570510" y="427965"/>
            <a:ext cx="16826393" cy="858562"/>
          </a:xfrm>
          <a:prstGeom prst="rect">
            <a:avLst/>
          </a:prstGeom>
        </p:spPr>
        <p:txBody>
          <a:bodyPr vert="horz" wrap="square" lIns="0" tIns="95879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5000" spc="-15" dirty="0" smtClean="0">
                <a:solidFill>
                  <a:prstClr val="black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Критерии для оценки и мониторинга</a:t>
            </a:r>
            <a:endParaRPr lang="ru-RU" sz="5000" spc="-15" dirty="0">
              <a:solidFill>
                <a:prstClr val="black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83906" y="5480761"/>
            <a:ext cx="378095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spc="-9" dirty="0" smtClean="0">
                <a:solidFill>
                  <a:srgbClr val="0776C3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Субъекты естественных монополий и ОРВД </a:t>
            </a:r>
            <a:r>
              <a:rPr lang="ru-RU" sz="1600" b="1" i="1" spc="-9" dirty="0" smtClean="0">
                <a:solidFill>
                  <a:srgbClr val="0776C3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в сфере электро-, тепло-, газо-, водоснабжения, водоотведения, очистки сточных вод, обращения с ТКО</a:t>
            </a:r>
          </a:p>
        </p:txBody>
      </p:sp>
      <p:sp>
        <p:nvSpPr>
          <p:cNvPr id="18" name="Oval 10">
            <a:extLst>
              <a:ext uri="{FF2B5EF4-FFF2-40B4-BE49-F238E27FC236}">
                <a16:creationId xmlns="" xmlns:a16="http://schemas.microsoft.com/office/drawing/2014/main" id="{004D70DF-600D-4994-BB18-3B14EF63DFA3}"/>
              </a:ext>
            </a:extLst>
          </p:cNvPr>
          <p:cNvSpPr/>
          <p:nvPr/>
        </p:nvSpPr>
        <p:spPr>
          <a:xfrm>
            <a:off x="680959" y="7418428"/>
            <a:ext cx="495614" cy="472892"/>
          </a:xfrm>
          <a:prstGeom prst="ellipse">
            <a:avLst/>
          </a:prstGeom>
          <a:solidFill>
            <a:srgbClr val="60A07E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ru-RU" sz="2800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3</a:t>
            </a:r>
            <a:endParaRPr lang="en-ID" sz="2800" kern="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79169" y="7454819"/>
            <a:ext cx="37809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spc="-9" dirty="0" smtClean="0">
                <a:solidFill>
                  <a:srgbClr val="0776C3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«Дочки» и «внучки» п.1 и п.2</a:t>
            </a:r>
          </a:p>
        </p:txBody>
      </p:sp>
      <p:sp>
        <p:nvSpPr>
          <p:cNvPr id="20" name="Oval 10">
            <a:extLst>
              <a:ext uri="{FF2B5EF4-FFF2-40B4-BE49-F238E27FC236}">
                <a16:creationId xmlns="" xmlns:a16="http://schemas.microsoft.com/office/drawing/2014/main" id="{004D70DF-600D-4994-BB18-3B14EF63DFA3}"/>
              </a:ext>
            </a:extLst>
          </p:cNvPr>
          <p:cNvSpPr/>
          <p:nvPr/>
        </p:nvSpPr>
        <p:spPr>
          <a:xfrm>
            <a:off x="680959" y="9103266"/>
            <a:ext cx="495614" cy="472892"/>
          </a:xfrm>
          <a:prstGeom prst="ellipse">
            <a:avLst/>
          </a:prstGeom>
          <a:solidFill>
            <a:srgbClr val="60A07E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ru-RU" sz="2800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4</a:t>
            </a:r>
            <a:endParaRPr lang="en-ID" sz="2800" kern="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564596" y="3560505"/>
            <a:ext cx="3522393" cy="4294423"/>
          </a:xfrm>
          <a:prstGeom prst="roundRect">
            <a:avLst>
              <a:gd name="adj" fmla="val 50000"/>
            </a:avLst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spc="-9" dirty="0" smtClean="0">
                <a:solidFill>
                  <a:prstClr val="white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Годовой </a:t>
            </a:r>
            <a:r>
              <a:rPr lang="ru-RU" sz="2000" b="1" i="1" spc="-9" dirty="0">
                <a:solidFill>
                  <a:prstClr val="white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объем выручки</a:t>
            </a:r>
            <a:r>
              <a:rPr lang="en-US" sz="2000" b="1" i="1" spc="-9" dirty="0">
                <a:solidFill>
                  <a:prstClr val="white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u="sng" spc="-9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БОЛЕЕ</a:t>
            </a:r>
            <a:r>
              <a:rPr lang="ru-RU" sz="2000" b="1" u="sng" spc="-9" dirty="0" smtClean="0">
                <a:solidFill>
                  <a:prstClr val="white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spc="-9" dirty="0">
                <a:solidFill>
                  <a:prstClr val="white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500 млн руб. </a:t>
            </a:r>
          </a:p>
          <a:p>
            <a:r>
              <a:rPr lang="ru-RU" sz="2000" b="1" spc="-9" dirty="0">
                <a:solidFill>
                  <a:prstClr val="white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Кредитные организации – </a:t>
            </a:r>
            <a:r>
              <a:rPr lang="ru-RU" sz="2000" b="1" i="1" spc="-9" dirty="0">
                <a:solidFill>
                  <a:prstClr val="white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величина активов</a:t>
            </a:r>
            <a:r>
              <a:rPr lang="ru-RU" sz="2000" b="1" spc="-9" dirty="0">
                <a:solidFill>
                  <a:prstClr val="white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u="sng" spc="-9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БОЛЕЕ </a:t>
            </a:r>
            <a:r>
              <a:rPr lang="ru-RU" sz="2000" b="1" spc="-9" dirty="0" smtClean="0">
                <a:solidFill>
                  <a:prstClr val="white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500 </a:t>
            </a:r>
            <a:r>
              <a:rPr lang="ru-RU" sz="2000" b="1" spc="-9" dirty="0">
                <a:solidFill>
                  <a:prstClr val="white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млн руб.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602322" y="8626475"/>
            <a:ext cx="3522393" cy="1981200"/>
          </a:xfrm>
          <a:prstGeom prst="roundRect">
            <a:avLst>
              <a:gd name="adj" fmla="val 50000"/>
            </a:avLst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spc="-9" dirty="0" smtClean="0">
                <a:solidFill>
                  <a:prstClr val="white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Общая стоимость </a:t>
            </a:r>
            <a:r>
              <a:rPr lang="ru-RU" sz="2000" b="1" i="1" spc="-9" dirty="0">
                <a:solidFill>
                  <a:prstClr val="white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договоров </a:t>
            </a:r>
            <a:r>
              <a:rPr lang="ru-RU" sz="2000" b="1" spc="-9" dirty="0">
                <a:solidFill>
                  <a:prstClr val="white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за предшествующий календарный год</a:t>
            </a:r>
            <a:r>
              <a:rPr lang="en-US" sz="2000" b="1" spc="-9" dirty="0">
                <a:solidFill>
                  <a:prstClr val="white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u="sng" spc="-9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БОЛЕЕ </a:t>
            </a:r>
            <a:r>
              <a:rPr lang="ru-RU" sz="2000" b="1" spc="-9" dirty="0" smtClean="0">
                <a:solidFill>
                  <a:prstClr val="white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250 </a:t>
            </a:r>
            <a:r>
              <a:rPr lang="ru-RU" sz="2000" b="1" spc="-9" dirty="0">
                <a:solidFill>
                  <a:prstClr val="white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млн. руб.</a:t>
            </a:r>
            <a:endParaRPr lang="ru-RU" sz="2000" spc="-9" dirty="0">
              <a:solidFill>
                <a:prstClr val="white"/>
              </a:solidFill>
              <a:latin typeface="Century Gothic" panose="020B0502020202020204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0576853" y="3560505"/>
            <a:ext cx="3522393" cy="4294423"/>
          </a:xfrm>
          <a:prstGeom prst="roundRect">
            <a:avLst>
              <a:gd name="adj" fmla="val 50000"/>
            </a:avLst>
          </a:prstGeom>
          <a:solidFill>
            <a:srgbClr val="69A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spc="-9" dirty="0" smtClean="0">
                <a:solidFill>
                  <a:prstClr val="white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Годовой </a:t>
            </a:r>
            <a:r>
              <a:rPr lang="ru-RU" sz="2000" b="1" i="1" spc="-9" dirty="0">
                <a:solidFill>
                  <a:prstClr val="white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объем выручки</a:t>
            </a:r>
            <a:r>
              <a:rPr lang="en-US" sz="2000" b="1" i="1" spc="-9" dirty="0">
                <a:solidFill>
                  <a:prstClr val="white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u="sng" spc="-9" dirty="0" smtClean="0">
                <a:solidFill>
                  <a:prstClr val="black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МЕНЕЕ</a:t>
            </a:r>
            <a:r>
              <a:rPr lang="ru-RU" sz="2000" b="1" u="sng" spc="-9" dirty="0" smtClean="0">
                <a:solidFill>
                  <a:prstClr val="white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spc="-9" dirty="0">
                <a:solidFill>
                  <a:prstClr val="white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500 млн руб. </a:t>
            </a:r>
          </a:p>
          <a:p>
            <a:r>
              <a:rPr lang="ru-RU" sz="2000" b="1" spc="-9" dirty="0">
                <a:solidFill>
                  <a:prstClr val="white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Кредитные организации – </a:t>
            </a:r>
            <a:r>
              <a:rPr lang="ru-RU" sz="2000" b="1" i="1" spc="-9" dirty="0">
                <a:solidFill>
                  <a:prstClr val="white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величина активов</a:t>
            </a:r>
            <a:r>
              <a:rPr lang="ru-RU" sz="2000" b="1" spc="-9" dirty="0">
                <a:solidFill>
                  <a:prstClr val="white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u="sng" spc="-9" dirty="0" smtClean="0">
                <a:solidFill>
                  <a:prstClr val="black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МЕНЕЕ </a:t>
            </a:r>
            <a:r>
              <a:rPr lang="ru-RU" sz="2000" b="1" spc="-9" dirty="0" smtClean="0">
                <a:solidFill>
                  <a:prstClr val="white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500 </a:t>
            </a:r>
            <a:r>
              <a:rPr lang="ru-RU" sz="2000" b="1" spc="-9" dirty="0">
                <a:solidFill>
                  <a:prstClr val="white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млн руб.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576852" y="8626475"/>
            <a:ext cx="3522393" cy="1981200"/>
          </a:xfrm>
          <a:prstGeom prst="roundRect">
            <a:avLst>
              <a:gd name="adj" fmla="val 50000"/>
            </a:avLst>
          </a:prstGeom>
          <a:solidFill>
            <a:srgbClr val="69A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spc="-9" dirty="0" smtClean="0">
                <a:solidFill>
                  <a:prstClr val="white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Общая стоимость </a:t>
            </a:r>
            <a:r>
              <a:rPr lang="ru-RU" sz="2000" b="1" i="1" spc="-9" dirty="0">
                <a:solidFill>
                  <a:prstClr val="white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договоров </a:t>
            </a:r>
            <a:r>
              <a:rPr lang="ru-RU" sz="2000" b="1" spc="-9" dirty="0">
                <a:solidFill>
                  <a:prstClr val="white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за предшествующий календарный год</a:t>
            </a:r>
            <a:r>
              <a:rPr lang="en-US" sz="2000" b="1" spc="-9" dirty="0">
                <a:solidFill>
                  <a:prstClr val="white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b="1" u="sng" spc="-9" dirty="0" smtClean="0">
                <a:solidFill>
                  <a:prstClr val="black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МЕНЕЕ </a:t>
            </a:r>
            <a:r>
              <a:rPr lang="ru-RU" sz="2000" b="1" spc="-9" dirty="0" smtClean="0">
                <a:solidFill>
                  <a:prstClr val="white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250 </a:t>
            </a:r>
            <a:r>
              <a:rPr lang="ru-RU" sz="2000" b="1" spc="-9" dirty="0">
                <a:solidFill>
                  <a:prstClr val="white"/>
                </a:solidFill>
                <a:latin typeface="Century Gothic" panose="020B0502020202020204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млн. руб.</a:t>
            </a:r>
            <a:endParaRPr lang="ru-RU" sz="2000" spc="-9" dirty="0">
              <a:solidFill>
                <a:prstClr val="white"/>
              </a:solidFill>
              <a:latin typeface="Century Gothic" panose="020B0502020202020204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9161" y="8215492"/>
            <a:ext cx="14225557" cy="830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2309" b="1" spc="-8" dirty="0">
              <a:solidFill>
                <a:prstClr val="white"/>
              </a:solidFill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650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369332"/>
          </a:xfrm>
        </p:spPr>
        <p:txBody>
          <a:bodyPr/>
          <a:lstStyle/>
          <a:p>
            <a:fld id="{B6F15528-21DE-4FAA-801E-634DDDAF4B2B}" type="slidenum">
              <a:rPr lang="ru-RU" sz="2400" smtClean="0"/>
              <a:t>8</a:t>
            </a:fld>
            <a:endParaRPr lang="ru-RU" sz="2400" dirty="0"/>
          </a:p>
        </p:txBody>
      </p:sp>
      <p:sp>
        <p:nvSpPr>
          <p:cNvPr id="18" name="object 20"/>
          <p:cNvSpPr txBox="1"/>
          <p:nvPr/>
        </p:nvSpPr>
        <p:spPr>
          <a:xfrm>
            <a:off x="628924" y="371927"/>
            <a:ext cx="16826393" cy="773924"/>
          </a:xfrm>
          <a:prstGeom prst="rect">
            <a:avLst/>
          </a:prstGeom>
        </p:spPr>
        <p:txBody>
          <a:bodyPr vert="horz" wrap="square" lIns="0" tIns="95879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4400" b="1" spc="-15" dirty="0"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Требуемые документы для заказчика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275582" y="2760686"/>
            <a:ext cx="28233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2800" b="1" dirty="0">
                <a:solidFill>
                  <a:srgbClr val="FFFFFF"/>
                </a:solidFill>
                <a:latin typeface="PT Root UI" panose="020B0303020202020204"/>
                <a:ea typeface="Segoe UI" panose="020B0502040204020203" pitchFamily="34" charset="0"/>
                <a:cs typeface="Segoe UI" panose="020B0502040204020203" pitchFamily="34" charset="0"/>
              </a:rPr>
              <a:t>Проверка принадлежности к субъектам МСП</a:t>
            </a:r>
            <a:endParaRPr lang="ru-RU" sz="2800" dirty="0">
              <a:latin typeface="PT Root UI" panose="020B0303020202020204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object 6"/>
          <p:cNvSpPr txBox="1"/>
          <p:nvPr/>
        </p:nvSpPr>
        <p:spPr>
          <a:xfrm>
            <a:off x="872245" y="3754259"/>
            <a:ext cx="3099450" cy="3248147"/>
          </a:xfrm>
          <a:prstGeom prst="rect">
            <a:avLst/>
          </a:prstGeom>
        </p:spPr>
        <p:txBody>
          <a:bodyPr vert="horz" wrap="square" lIns="0" tIns="24081" rIns="0" bIns="0" rtlCol="0">
            <a:spAutoFit/>
          </a:bodyPr>
          <a:lstStyle/>
          <a:p>
            <a:pPr marL="20942" algn="ctr">
              <a:spcBef>
                <a:spcPts val="188"/>
              </a:spcBef>
            </a:pPr>
            <a:r>
              <a:rPr lang="ru-RU" sz="2309" b="1" spc="-25" dirty="0"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Положение о закупке </a:t>
            </a:r>
          </a:p>
          <a:p>
            <a:pPr marL="20942" algn="ctr">
              <a:spcBef>
                <a:spcPts val="188"/>
              </a:spcBef>
            </a:pPr>
            <a:r>
              <a:rPr lang="ru-RU" sz="2309" spc="-25" dirty="0"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Должно содержать положения, определяющие особенности участия субъектов МСП в закупках с учетом требований ППРФ №1352</a:t>
            </a:r>
          </a:p>
        </p:txBody>
      </p:sp>
      <p:sp>
        <p:nvSpPr>
          <p:cNvPr id="14" name="object 6"/>
          <p:cNvSpPr txBox="1"/>
          <p:nvPr/>
        </p:nvSpPr>
        <p:spPr>
          <a:xfrm>
            <a:off x="5275524" y="3758977"/>
            <a:ext cx="3886200" cy="3654797"/>
          </a:xfrm>
          <a:prstGeom prst="rect">
            <a:avLst/>
          </a:prstGeom>
        </p:spPr>
        <p:txBody>
          <a:bodyPr vert="horz" wrap="square" lIns="0" tIns="24081" rIns="0" bIns="0" rtlCol="0">
            <a:spAutoFit/>
          </a:bodyPr>
          <a:lstStyle/>
          <a:p>
            <a:pPr marL="20942" algn="ctr">
              <a:spcBef>
                <a:spcPts val="188"/>
              </a:spcBef>
            </a:pPr>
            <a:r>
              <a:rPr lang="ru-RU" sz="2309" b="1" spc="-25" dirty="0"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Перечень товаров, работ, услуг, закупка которых осуществляется </a:t>
            </a:r>
          </a:p>
          <a:p>
            <a:pPr marL="20942" algn="ctr">
              <a:spcBef>
                <a:spcPts val="188"/>
              </a:spcBef>
            </a:pPr>
            <a:r>
              <a:rPr lang="ru-RU" sz="2309" b="1" spc="-25" dirty="0"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у субъектов МСП</a:t>
            </a:r>
          </a:p>
          <a:p>
            <a:pPr marL="20942" algn="ctr">
              <a:spcBef>
                <a:spcPts val="188"/>
              </a:spcBef>
            </a:pPr>
            <a:r>
              <a:rPr lang="ru-RU" sz="2309" spc="-25" dirty="0"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должен быть размещен в ЕИС для проведения закупки товаров, работ, услуг с установленным требованием </a:t>
            </a:r>
          </a:p>
          <a:p>
            <a:pPr marL="20942" algn="ctr">
              <a:spcBef>
                <a:spcPts val="188"/>
              </a:spcBef>
            </a:pPr>
            <a:r>
              <a:rPr lang="ru-RU" sz="2309" spc="-25" dirty="0"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об участии в закупке только субъектов МСП. </a:t>
            </a:r>
          </a:p>
        </p:txBody>
      </p:sp>
      <p:sp>
        <p:nvSpPr>
          <p:cNvPr id="15" name="object 6"/>
          <p:cNvSpPr txBox="1"/>
          <p:nvPr/>
        </p:nvSpPr>
        <p:spPr>
          <a:xfrm>
            <a:off x="10263288" y="3754259"/>
            <a:ext cx="4422903" cy="5915160"/>
          </a:xfrm>
          <a:prstGeom prst="rect">
            <a:avLst/>
          </a:prstGeom>
        </p:spPr>
        <p:txBody>
          <a:bodyPr vert="horz" wrap="square" lIns="0" tIns="24081" rIns="0" bIns="0" rtlCol="0">
            <a:spAutoFit/>
          </a:bodyPr>
          <a:lstStyle/>
          <a:p>
            <a:pPr marL="20942" algn="ctr">
              <a:spcBef>
                <a:spcPts val="188"/>
              </a:spcBef>
            </a:pPr>
            <a:r>
              <a:rPr lang="ru-RU" sz="2309" b="1" spc="-25" dirty="0"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План закупки заказчиков</a:t>
            </a:r>
            <a:r>
              <a:rPr lang="ru-RU" sz="2309" spc="-25" dirty="0"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 </a:t>
            </a:r>
            <a:r>
              <a:rPr lang="ru-RU" sz="2309" b="1" spc="-25" dirty="0"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с</a:t>
            </a:r>
            <a:r>
              <a:rPr lang="ru-RU" sz="2309" spc="-25" dirty="0"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 </a:t>
            </a:r>
            <a:r>
              <a:rPr lang="ru-RU" sz="2309" b="1" spc="-25" dirty="0"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разделом МСП </a:t>
            </a:r>
            <a:r>
              <a:rPr lang="ru-RU" sz="2309" spc="-25" dirty="0"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– раздел с информацией о планируемых закупках, участниками которых могут быть только субъекты </a:t>
            </a:r>
            <a:r>
              <a:rPr lang="ru-RU" sz="2309" spc="-25" dirty="0" smtClean="0"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МСП, </a:t>
            </a:r>
            <a:br>
              <a:rPr lang="ru-RU" sz="2309" spc="-25" dirty="0" smtClean="0"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</a:br>
            <a:r>
              <a:rPr lang="ru-RU" sz="2309" b="1" u="sng" spc="-25" dirty="0" smtClean="0"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в размере не менее 20%.</a:t>
            </a:r>
          </a:p>
          <a:p>
            <a:pPr marL="20942" algn="ctr">
              <a:spcBef>
                <a:spcPts val="188"/>
              </a:spcBef>
            </a:pPr>
            <a:endParaRPr lang="ru-RU" sz="1000" b="1" u="sng" spc="-25" dirty="0">
              <a:latin typeface="PT Root UI" panose="020B0303020202020204"/>
              <a:ea typeface="PT Root UI" panose="020B0303020202020204" pitchFamily="34" charset="-52"/>
              <a:cs typeface="Segoe UI" panose="020B0502040204020203" pitchFamily="34" charset="0"/>
            </a:endParaRPr>
          </a:p>
          <a:p>
            <a:pPr marL="20942" algn="ctr">
              <a:spcBef>
                <a:spcPts val="188"/>
              </a:spcBef>
            </a:pPr>
            <a:r>
              <a:rPr lang="ru-RU" sz="2309" spc="-25" dirty="0">
                <a:latin typeface="PT Root UI" panose="020B0303020202020204"/>
                <a:ea typeface="PT Root UI" panose="020B0303020202020204" pitchFamily="34" charset="-52"/>
                <a:cs typeface="Segoe UI" panose="020B0502040204020203" pitchFamily="34" charset="0"/>
              </a:rPr>
              <a:t>Раздел МСП плана закупки должен соответствовать размещенному перечню товаров, работ, услуг, закупаемых у субъектов МСП, а именно коды ОКПД2, которые указываются в разделе МСП должны содержаться в перечне ТРУ у МСП (либо вышестоящие коды по иерархии справочника ОКПД2)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788" y="1441886"/>
            <a:ext cx="2157031" cy="2157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122" y="1357408"/>
            <a:ext cx="2233231" cy="22332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55" y="1433609"/>
            <a:ext cx="2157030" cy="215703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15453317" y="2073276"/>
            <a:ext cx="4575944" cy="7162800"/>
          </a:xfrm>
          <a:prstGeom prst="roundRect">
            <a:avLst>
              <a:gd name="adj" fmla="val 50000"/>
            </a:avLst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Годовой отчет о закупках у субъектов МСП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(размещается не позднее 1 февраля года, следующего за отчетным)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6056898" y="2908162"/>
            <a:ext cx="3368782" cy="1090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14"/>
              </a:spcBef>
            </a:pPr>
            <a:r>
              <a:rPr lang="ru-RU" sz="3200" b="1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Отчетность </a:t>
            </a:r>
          </a:p>
          <a:p>
            <a:pPr marL="12700" algn="ctr">
              <a:spcBef>
                <a:spcPts val="114"/>
              </a:spcBef>
            </a:pPr>
            <a:r>
              <a:rPr lang="ru-RU" sz="3200" b="1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заказчиков: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490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2355849" y="1373963"/>
            <a:ext cx="4953001" cy="209290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9</a:t>
            </a:fld>
            <a:endParaRPr lang="ru-RU" dirty="0"/>
          </a:p>
        </p:txBody>
      </p:sp>
      <p:sp>
        <p:nvSpPr>
          <p:cNvPr id="18" name="object 20"/>
          <p:cNvSpPr txBox="1"/>
          <p:nvPr/>
        </p:nvSpPr>
        <p:spPr>
          <a:xfrm>
            <a:off x="512352" y="339126"/>
            <a:ext cx="16826393" cy="773924"/>
          </a:xfrm>
          <a:prstGeom prst="rect">
            <a:avLst/>
          </a:prstGeom>
        </p:spPr>
        <p:txBody>
          <a:bodyPr vert="horz" wrap="square" lIns="0" tIns="95879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4400" spc="-15" dirty="0"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Особенности и предмет </a:t>
            </a:r>
            <a:r>
              <a:rPr lang="ru-RU" sz="4400" b="1" spc="-15" dirty="0">
                <a:solidFill>
                  <a:srgbClr val="FF0000"/>
                </a:solidFill>
                <a:latin typeface="Segoe UI" panose="020B0502040204020203" pitchFamily="34" charset="0"/>
                <a:ea typeface="PT Root UI" panose="020B0303020202020204" pitchFamily="34" charset="-52"/>
                <a:cs typeface="Segoe UI" panose="020B0502040204020203" pitchFamily="34" charset="0"/>
              </a:rPr>
              <a:t>мониторинга соответствия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533032" y="6807804"/>
            <a:ext cx="860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Предмет мониторинга соответствия: </a:t>
            </a: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3159072" y="6867939"/>
            <a:ext cx="9348480" cy="58622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1413342" y="7741365"/>
            <a:ext cx="13956177" cy="779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3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Соблюдение квоты в плане закупки по «прямым» закупкам (</a:t>
            </a:r>
            <a:r>
              <a:rPr lang="ru-RU" sz="23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2022 года – 20%</a:t>
            </a:r>
            <a:r>
              <a:rPr lang="ru-RU" sz="23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); в годовом отчете – общей квоты закупок у СМСП и квоты по «прямым» закупкам (</a:t>
            </a:r>
            <a:r>
              <a:rPr lang="ru-RU" sz="230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 2022 года – 25% и 20% </a:t>
            </a:r>
            <a:r>
              <a:rPr lang="ru-RU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соответственно</a:t>
            </a:r>
            <a:r>
              <a:rPr lang="ru-RU" sz="23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155" name="Oval 10">
            <a:extLst>
              <a:ext uri="{FF2B5EF4-FFF2-40B4-BE49-F238E27FC236}">
                <a16:creationId xmlns="" xmlns:a16="http://schemas.microsoft.com/office/drawing/2014/main" id="{004D70DF-600D-4994-BB18-3B14EF63DFA3}"/>
              </a:ext>
            </a:extLst>
          </p:cNvPr>
          <p:cNvSpPr/>
          <p:nvPr/>
        </p:nvSpPr>
        <p:spPr>
          <a:xfrm>
            <a:off x="560663" y="8758172"/>
            <a:ext cx="790468" cy="815049"/>
          </a:xfrm>
          <a:prstGeom prst="ellipse">
            <a:avLst/>
          </a:prstGeom>
          <a:solidFill>
            <a:srgbClr val="0C7CC9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507846">
              <a:defRPr/>
            </a:pPr>
            <a:r>
              <a:rPr lang="ru-RU" sz="4617" kern="0" dirty="0">
                <a:solidFill>
                  <a:prstClr val="white"/>
                </a:solidFill>
                <a:latin typeface="Bahnschrift"/>
              </a:rPr>
              <a:t>2</a:t>
            </a:r>
            <a:endParaRPr lang="en-ID" sz="4617" kern="0" dirty="0">
              <a:solidFill>
                <a:prstClr val="white"/>
              </a:solidFill>
              <a:latin typeface="Bahnschrift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1409546" y="9800449"/>
            <a:ext cx="13926657" cy="8524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3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Установленные Правительством Российской Федерации требования к содержанию годового отчета</a:t>
            </a:r>
          </a:p>
        </p:txBody>
      </p:sp>
      <p:sp>
        <p:nvSpPr>
          <p:cNvPr id="157" name="Oval 10">
            <a:extLst>
              <a:ext uri="{FF2B5EF4-FFF2-40B4-BE49-F238E27FC236}">
                <a16:creationId xmlns="" xmlns:a16="http://schemas.microsoft.com/office/drawing/2014/main" id="{004D70DF-600D-4994-BB18-3B14EF63DFA3}"/>
              </a:ext>
            </a:extLst>
          </p:cNvPr>
          <p:cNvSpPr/>
          <p:nvPr/>
        </p:nvSpPr>
        <p:spPr>
          <a:xfrm>
            <a:off x="531140" y="9800449"/>
            <a:ext cx="790468" cy="815049"/>
          </a:xfrm>
          <a:prstGeom prst="ellipse">
            <a:avLst/>
          </a:prstGeom>
          <a:solidFill>
            <a:srgbClr val="0C7CC9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507846">
              <a:defRPr/>
            </a:pPr>
            <a:r>
              <a:rPr lang="ru-RU" sz="4617" kern="0" dirty="0">
                <a:solidFill>
                  <a:prstClr val="white"/>
                </a:solidFill>
                <a:latin typeface="Bahnschrift"/>
              </a:rPr>
              <a:t>3</a:t>
            </a:r>
            <a:endParaRPr lang="en-ID" sz="4617" kern="0" dirty="0">
              <a:solidFill>
                <a:prstClr val="white"/>
              </a:solidFill>
              <a:latin typeface="Bahnschrift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1409546" y="8776033"/>
            <a:ext cx="13952589" cy="779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3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Соответствие раздела МСП плана закупки размещённому перечню товаров, работ, услуг, </a:t>
            </a:r>
            <a:br>
              <a:rPr lang="ru-RU" sz="23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3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закупаемых у субъектов МСП</a:t>
            </a:r>
          </a:p>
        </p:txBody>
      </p:sp>
      <p:sp>
        <p:nvSpPr>
          <p:cNvPr id="159" name="Oval 10">
            <a:extLst>
              <a:ext uri="{FF2B5EF4-FFF2-40B4-BE49-F238E27FC236}">
                <a16:creationId xmlns="" xmlns:a16="http://schemas.microsoft.com/office/drawing/2014/main" id="{004D70DF-600D-4994-BB18-3B14EF63DFA3}"/>
              </a:ext>
            </a:extLst>
          </p:cNvPr>
          <p:cNvSpPr/>
          <p:nvPr/>
        </p:nvSpPr>
        <p:spPr>
          <a:xfrm>
            <a:off x="560663" y="7696845"/>
            <a:ext cx="790468" cy="815049"/>
          </a:xfrm>
          <a:prstGeom prst="ellipse">
            <a:avLst/>
          </a:prstGeom>
          <a:solidFill>
            <a:srgbClr val="0C7CC9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507846">
              <a:defRPr/>
            </a:pPr>
            <a:r>
              <a:rPr lang="ru-RU" sz="4617" kern="0" dirty="0">
                <a:solidFill>
                  <a:prstClr val="white"/>
                </a:solidFill>
                <a:latin typeface="Bahnschrift"/>
              </a:rPr>
              <a:t>1</a:t>
            </a:r>
            <a:endParaRPr lang="en-ID" sz="4617" kern="0" dirty="0">
              <a:solidFill>
                <a:prstClr val="white"/>
              </a:solidFill>
              <a:latin typeface="Bahnschrift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660967" y="1261497"/>
            <a:ext cx="6763122" cy="2344818"/>
          </a:xfrm>
          <a:prstGeom prst="rect">
            <a:avLst/>
          </a:prstGeom>
          <a:solidFill>
            <a:srgbClr val="006EF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357"/>
            <a:endParaRPr lang="ru-RU" sz="1814" dirty="0">
              <a:ln w="0"/>
              <a:solidFill>
                <a:srgbClr val="0776C3"/>
              </a:solidFill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8604250" y="1261497"/>
            <a:ext cx="6673538" cy="2344818"/>
          </a:xfrm>
          <a:prstGeom prst="rect">
            <a:avLst/>
          </a:prstGeom>
          <a:solidFill>
            <a:srgbClr val="006EF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357"/>
            <a:endParaRPr lang="ru-RU" sz="1814">
              <a:ln w="0"/>
              <a:solidFill>
                <a:srgbClr val="0776C3"/>
              </a:solidFill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10251323" y="1316969"/>
            <a:ext cx="51600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размещении в ЕИС заказчиком план закупки/ изменения в план закупки/годовой отчет </a:t>
            </a:r>
            <a:b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поступают на проверку УО</a:t>
            </a:r>
          </a:p>
        </p:txBody>
      </p:sp>
      <p:pic>
        <p:nvPicPr>
          <p:cNvPr id="164" name="Рисунок 16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88" y="1438381"/>
            <a:ext cx="2106541" cy="2106541"/>
          </a:xfrm>
          <a:prstGeom prst="rect">
            <a:avLst/>
          </a:prstGeom>
        </p:spPr>
      </p:pic>
      <p:pic>
        <p:nvPicPr>
          <p:cNvPr id="165" name="Рисунок 164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41" y="1455807"/>
            <a:ext cx="1894832" cy="2123432"/>
          </a:xfrm>
          <a:prstGeom prst="rect">
            <a:avLst/>
          </a:prstGeom>
        </p:spPr>
      </p:pic>
      <p:sp>
        <p:nvSpPr>
          <p:cNvPr id="166" name="TextBox 165"/>
          <p:cNvSpPr txBox="1"/>
          <p:nvPr/>
        </p:nvSpPr>
        <p:spPr>
          <a:xfrm>
            <a:off x="560650" y="3815192"/>
            <a:ext cx="1401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УО проводит мониторинг соответствия в течение: </a:t>
            </a:r>
          </a:p>
        </p:txBody>
      </p:sp>
      <p:sp>
        <p:nvSpPr>
          <p:cNvPr id="167" name="Скругленный прямоугольник 166"/>
          <p:cNvSpPr/>
          <p:nvPr/>
        </p:nvSpPr>
        <p:spPr>
          <a:xfrm>
            <a:off x="1048665" y="3859314"/>
            <a:ext cx="13569011" cy="586229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Стрелка вниз 167"/>
          <p:cNvSpPr/>
          <p:nvPr/>
        </p:nvSpPr>
        <p:spPr>
          <a:xfrm>
            <a:off x="2870153" y="4529639"/>
            <a:ext cx="537392" cy="507241"/>
          </a:xfrm>
          <a:prstGeom prst="downArrow">
            <a:avLst/>
          </a:prstGeom>
          <a:solidFill>
            <a:srgbClr val="006EF3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169" name="Стрелка вниз 168"/>
          <p:cNvSpPr/>
          <p:nvPr/>
        </p:nvSpPr>
        <p:spPr>
          <a:xfrm>
            <a:off x="7833312" y="4534703"/>
            <a:ext cx="537392" cy="507241"/>
          </a:xfrm>
          <a:prstGeom prst="downArrow">
            <a:avLst/>
          </a:prstGeom>
          <a:solidFill>
            <a:srgbClr val="006EF3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170" name="object 2"/>
          <p:cNvSpPr/>
          <p:nvPr/>
        </p:nvSpPr>
        <p:spPr>
          <a:xfrm>
            <a:off x="662445" y="5100410"/>
            <a:ext cx="4970005" cy="1272524"/>
          </a:xfrm>
          <a:custGeom>
            <a:avLst/>
            <a:gdLst/>
            <a:ahLst/>
            <a:cxnLst/>
            <a:rect l="l" t="t" r="r" b="b"/>
            <a:pathLst>
              <a:path w="1349375" h="182245">
                <a:moveTo>
                  <a:pt x="1257909" y="0"/>
                </a:moveTo>
                <a:lnTo>
                  <a:pt x="91109" y="0"/>
                </a:lnTo>
                <a:lnTo>
                  <a:pt x="55731" y="7190"/>
                </a:lnTo>
                <a:lnTo>
                  <a:pt x="26762" y="26766"/>
                </a:lnTo>
                <a:lnTo>
                  <a:pt x="7188" y="55737"/>
                </a:lnTo>
                <a:lnTo>
                  <a:pt x="0" y="91109"/>
                </a:lnTo>
                <a:lnTo>
                  <a:pt x="7188" y="126487"/>
                </a:lnTo>
                <a:lnTo>
                  <a:pt x="26762" y="155457"/>
                </a:lnTo>
                <a:lnTo>
                  <a:pt x="55731" y="175031"/>
                </a:lnTo>
                <a:lnTo>
                  <a:pt x="91109" y="182219"/>
                </a:lnTo>
                <a:lnTo>
                  <a:pt x="1257909" y="182219"/>
                </a:lnTo>
                <a:lnTo>
                  <a:pt x="1293287" y="175031"/>
                </a:lnTo>
                <a:lnTo>
                  <a:pt x="1322257" y="155457"/>
                </a:lnTo>
                <a:lnTo>
                  <a:pt x="1341830" y="126487"/>
                </a:lnTo>
                <a:lnTo>
                  <a:pt x="1349019" y="91109"/>
                </a:lnTo>
                <a:lnTo>
                  <a:pt x="1341830" y="55737"/>
                </a:lnTo>
                <a:lnTo>
                  <a:pt x="1322257" y="26766"/>
                </a:lnTo>
                <a:lnTo>
                  <a:pt x="1293287" y="7190"/>
                </a:lnTo>
                <a:lnTo>
                  <a:pt x="1257909" y="0"/>
                </a:lnTo>
                <a:close/>
              </a:path>
            </a:pathLst>
          </a:custGeom>
          <a:solidFill>
            <a:srgbClr val="011CFF"/>
          </a:solidFill>
        </p:spPr>
        <p:txBody>
          <a:bodyPr wrap="square" lIns="0" tIns="0" rIns="0" bIns="0" rtlCol="0"/>
          <a:lstStyle/>
          <a:p>
            <a:pPr algn="ctr" defTabSz="1507846"/>
            <a:r>
              <a:rPr lang="ru-RU" sz="2691" b="1" dirty="0">
                <a:solidFill>
                  <a:schemeClr val="bg1"/>
                </a:solidFill>
                <a:latin typeface="Calibri"/>
              </a:rPr>
              <a:t>3 рабочих дня </a:t>
            </a:r>
          </a:p>
          <a:p>
            <a:pPr algn="ctr" defTabSz="1507846"/>
            <a:r>
              <a:rPr lang="ru-RU" sz="2691" dirty="0">
                <a:solidFill>
                  <a:schemeClr val="bg1"/>
                </a:solidFill>
                <a:latin typeface="Calibri"/>
              </a:rPr>
              <a:t>по изменениям в план закупки</a:t>
            </a:r>
            <a:endParaRPr sz="269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71" name="object 2"/>
          <p:cNvSpPr/>
          <p:nvPr/>
        </p:nvSpPr>
        <p:spPr>
          <a:xfrm>
            <a:off x="5870281" y="5107145"/>
            <a:ext cx="4463455" cy="1269839"/>
          </a:xfrm>
          <a:custGeom>
            <a:avLst/>
            <a:gdLst/>
            <a:ahLst/>
            <a:cxnLst/>
            <a:rect l="l" t="t" r="r" b="b"/>
            <a:pathLst>
              <a:path w="1349375" h="182245">
                <a:moveTo>
                  <a:pt x="1257909" y="0"/>
                </a:moveTo>
                <a:lnTo>
                  <a:pt x="91109" y="0"/>
                </a:lnTo>
                <a:lnTo>
                  <a:pt x="55731" y="7190"/>
                </a:lnTo>
                <a:lnTo>
                  <a:pt x="26762" y="26766"/>
                </a:lnTo>
                <a:lnTo>
                  <a:pt x="7188" y="55737"/>
                </a:lnTo>
                <a:lnTo>
                  <a:pt x="0" y="91109"/>
                </a:lnTo>
                <a:lnTo>
                  <a:pt x="7188" y="126487"/>
                </a:lnTo>
                <a:lnTo>
                  <a:pt x="26762" y="155457"/>
                </a:lnTo>
                <a:lnTo>
                  <a:pt x="55731" y="175031"/>
                </a:lnTo>
                <a:lnTo>
                  <a:pt x="91109" y="182219"/>
                </a:lnTo>
                <a:lnTo>
                  <a:pt x="1257909" y="182219"/>
                </a:lnTo>
                <a:lnTo>
                  <a:pt x="1293287" y="175031"/>
                </a:lnTo>
                <a:lnTo>
                  <a:pt x="1322257" y="155457"/>
                </a:lnTo>
                <a:lnTo>
                  <a:pt x="1341830" y="126487"/>
                </a:lnTo>
                <a:lnTo>
                  <a:pt x="1349019" y="91109"/>
                </a:lnTo>
                <a:lnTo>
                  <a:pt x="1341830" y="55737"/>
                </a:lnTo>
                <a:lnTo>
                  <a:pt x="1322257" y="26766"/>
                </a:lnTo>
                <a:lnTo>
                  <a:pt x="1293287" y="7190"/>
                </a:lnTo>
                <a:lnTo>
                  <a:pt x="1257909" y="0"/>
                </a:lnTo>
                <a:close/>
              </a:path>
            </a:pathLst>
          </a:custGeom>
          <a:solidFill>
            <a:srgbClr val="011CFF"/>
          </a:solidFill>
        </p:spPr>
        <p:txBody>
          <a:bodyPr wrap="square" lIns="0" tIns="0" rIns="0" bIns="0" rtlCol="0"/>
          <a:lstStyle/>
          <a:p>
            <a:pPr algn="ctr" defTabSz="1507846"/>
            <a:r>
              <a:rPr lang="ru-RU" sz="2691" b="1" dirty="0">
                <a:solidFill>
                  <a:schemeClr val="bg1"/>
                </a:solidFill>
              </a:rPr>
              <a:t>5 рабочих дней </a:t>
            </a:r>
          </a:p>
          <a:p>
            <a:pPr algn="ctr" defTabSz="1507846"/>
            <a:r>
              <a:rPr lang="ru-RU" sz="2691" dirty="0">
                <a:solidFill>
                  <a:schemeClr val="bg1"/>
                </a:solidFill>
              </a:rPr>
              <a:t>по плану закупки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5551069" y="2093762"/>
            <a:ext cx="4405766" cy="8132913"/>
          </a:xfrm>
          <a:prstGeom prst="roundRect">
            <a:avLst>
              <a:gd name="adj" fmla="val 50000"/>
            </a:avLst>
          </a:prstGeom>
          <a:solidFill>
            <a:srgbClr val="006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>
              <a:latin typeface="Segoe UI" panose="020B0502040204020203" pitchFamily="34" charset="0"/>
              <a:ea typeface="PT Root UI" panose="020B0303020202020204" pitchFamily="34" charset="-52"/>
              <a:cs typeface="Segoe UI" panose="020B0502040204020203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141444" y="2882099"/>
            <a:ext cx="1225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3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НПА:</a:t>
            </a:r>
            <a:endParaRPr lang="ru-RU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974865" y="3813138"/>
            <a:ext cx="389906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Федеральный закон </a:t>
            </a:r>
            <a:b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 18.07.2011 № 223-ФЗ;</a:t>
            </a:r>
          </a:p>
          <a:p>
            <a:pPr marL="182563" lvl="0" indent="-182563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Постановление Правительства РФ </a:t>
            </a:r>
            <a:br>
              <a:rPr lang="ru-RU" sz="24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dirty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 11.12.2014 г. № 1352;</a:t>
            </a:r>
          </a:p>
          <a:p>
            <a:pPr marL="182563" indent="-182563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Постановление Правительства РФ</a:t>
            </a:r>
            <a:b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 29.10.2015 № 1169;</a:t>
            </a:r>
          </a:p>
          <a:p>
            <a:pPr marL="182563" indent="-182563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Постановление Правительства РФ </a:t>
            </a:r>
            <a:b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 10.09.2012 № 908.</a:t>
            </a:r>
          </a:p>
        </p:txBody>
      </p:sp>
      <p:sp>
        <p:nvSpPr>
          <p:cNvPr id="30" name="Стрелка вниз 29"/>
          <p:cNvSpPr/>
          <p:nvPr/>
        </p:nvSpPr>
        <p:spPr>
          <a:xfrm>
            <a:off x="12562660" y="4530188"/>
            <a:ext cx="537392" cy="507241"/>
          </a:xfrm>
          <a:prstGeom prst="downArrow">
            <a:avLst/>
          </a:prstGeom>
          <a:solidFill>
            <a:srgbClr val="69AF85"/>
          </a:solidFill>
          <a:ln w="3175">
            <a:solidFill>
              <a:srgbClr val="69A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31" name="object 2"/>
          <p:cNvSpPr/>
          <p:nvPr/>
        </p:nvSpPr>
        <p:spPr>
          <a:xfrm>
            <a:off x="10599629" y="5102630"/>
            <a:ext cx="4463455" cy="1269839"/>
          </a:xfrm>
          <a:custGeom>
            <a:avLst/>
            <a:gdLst/>
            <a:ahLst/>
            <a:cxnLst/>
            <a:rect l="l" t="t" r="r" b="b"/>
            <a:pathLst>
              <a:path w="1349375" h="182245">
                <a:moveTo>
                  <a:pt x="1257909" y="0"/>
                </a:moveTo>
                <a:lnTo>
                  <a:pt x="91109" y="0"/>
                </a:lnTo>
                <a:lnTo>
                  <a:pt x="55731" y="7190"/>
                </a:lnTo>
                <a:lnTo>
                  <a:pt x="26762" y="26766"/>
                </a:lnTo>
                <a:lnTo>
                  <a:pt x="7188" y="55737"/>
                </a:lnTo>
                <a:lnTo>
                  <a:pt x="0" y="91109"/>
                </a:lnTo>
                <a:lnTo>
                  <a:pt x="7188" y="126487"/>
                </a:lnTo>
                <a:lnTo>
                  <a:pt x="26762" y="155457"/>
                </a:lnTo>
                <a:lnTo>
                  <a:pt x="55731" y="175031"/>
                </a:lnTo>
                <a:lnTo>
                  <a:pt x="91109" y="182219"/>
                </a:lnTo>
                <a:lnTo>
                  <a:pt x="1257909" y="182219"/>
                </a:lnTo>
                <a:lnTo>
                  <a:pt x="1293287" y="175031"/>
                </a:lnTo>
                <a:lnTo>
                  <a:pt x="1322257" y="155457"/>
                </a:lnTo>
                <a:lnTo>
                  <a:pt x="1341830" y="126487"/>
                </a:lnTo>
                <a:lnTo>
                  <a:pt x="1349019" y="91109"/>
                </a:lnTo>
                <a:lnTo>
                  <a:pt x="1341830" y="55737"/>
                </a:lnTo>
                <a:lnTo>
                  <a:pt x="1322257" y="26766"/>
                </a:lnTo>
                <a:lnTo>
                  <a:pt x="1293287" y="7190"/>
                </a:lnTo>
                <a:lnTo>
                  <a:pt x="1257909" y="0"/>
                </a:lnTo>
                <a:close/>
              </a:path>
            </a:pathLst>
          </a:custGeom>
          <a:solidFill>
            <a:srgbClr val="011CFF"/>
          </a:solidFill>
        </p:spPr>
        <p:txBody>
          <a:bodyPr wrap="square" lIns="0" tIns="0" rIns="0" bIns="0" rtlCol="0"/>
          <a:lstStyle/>
          <a:p>
            <a:pPr algn="ctr" defTabSz="1507846"/>
            <a:r>
              <a:rPr lang="ru-RU" sz="2691" b="1" dirty="0">
                <a:solidFill>
                  <a:schemeClr val="bg1"/>
                </a:solidFill>
              </a:rPr>
              <a:t>10 рабочих дней - по ГО</a:t>
            </a:r>
          </a:p>
          <a:p>
            <a:pPr algn="ctr" defTabSz="1507846"/>
            <a:r>
              <a:rPr lang="ru-RU" sz="2691" b="1" dirty="0">
                <a:solidFill>
                  <a:schemeClr val="bg1"/>
                </a:solidFill>
              </a:rPr>
              <a:t>5 рабочих дней – повторный мониторинг ГО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082568" y="1564773"/>
            <a:ext cx="51600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УО включает заказчиков </a:t>
            </a:r>
            <a:b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перечень на мониторинг соответствия </a:t>
            </a:r>
            <a:b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личном кабинете в ЕИС</a:t>
            </a:r>
          </a:p>
        </p:txBody>
      </p:sp>
    </p:spTree>
    <p:extLst>
      <p:ext uri="{BB962C8B-B14F-4D97-AF65-F5344CB8AC3E}">
        <p14:creationId xmlns:p14="http://schemas.microsoft.com/office/powerpoint/2010/main" val="3549939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14795</TotalTime>
  <Words>1424</Words>
  <Application>Microsoft Office PowerPoint</Application>
  <PresentationFormat>Произвольный</PresentationFormat>
  <Paragraphs>215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Bahnschrift</vt:lpstr>
      <vt:lpstr>Calibri</vt:lpstr>
      <vt:lpstr>Century Gothic</vt:lpstr>
      <vt:lpstr>Manrope</vt:lpstr>
      <vt:lpstr>Manrope Light</vt:lpstr>
      <vt:lpstr>PT Root UI</vt:lpstr>
      <vt:lpstr>Segoe UI</vt:lpstr>
      <vt:lpstr>Segoe UI Symbol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На срок с 1 февраля года, следующего за прошедшим календарным годом, и до завершения текущего года в случаях: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 директоров 6</dc:title>
  <dc:creator>Абрамова Евгения Вадимовна</dc:creator>
  <cp:lastModifiedBy>Сорокопуд Оксана Юрьевна</cp:lastModifiedBy>
  <cp:revision>388</cp:revision>
  <cp:lastPrinted>2022-05-27T07:18:51Z</cp:lastPrinted>
  <dcterms:created xsi:type="dcterms:W3CDTF">2021-07-07T14:43:19Z</dcterms:created>
  <dcterms:modified xsi:type="dcterms:W3CDTF">2022-06-30T09:33:39Z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2021-07-07T00:00:00Z</vt:filetime>
  </property>
  <property fmtid="{D5CDD505-2E9C-101B-9397-08002B2CF9AE}" pid="3" name="Creator">
    <vt:lpwstr>Adobe Illustrator 25.2 (Windows)</vt:lpwstr>
  </property>
  <property fmtid="{D5CDD505-2E9C-101B-9397-08002B2CF9AE}" pid="4" name="LastSaved">
    <vt:filetime>2021-07-07T00:00:00Z</vt:filetime>
  </property>
</Properties>
</file>